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sldIdLst>
    <p:sldId id="286" r:id="rId3"/>
    <p:sldId id="258" r:id="rId5"/>
    <p:sldId id="260" r:id="rId6"/>
    <p:sldId id="298" r:id="rId7"/>
    <p:sldId id="299" r:id="rId8"/>
    <p:sldId id="265" r:id="rId9"/>
    <p:sldId id="301" r:id="rId10"/>
    <p:sldId id="300" r:id="rId11"/>
    <p:sldId id="302" r:id="rId12"/>
    <p:sldId id="303" r:id="rId13"/>
    <p:sldId id="304" r:id="rId14"/>
    <p:sldId id="305" r:id="rId15"/>
    <p:sldId id="310" r:id="rId16"/>
    <p:sldId id="311" r:id="rId17"/>
    <p:sldId id="269" r:id="rId18"/>
    <p:sldId id="306" r:id="rId19"/>
    <p:sldId id="308" r:id="rId20"/>
    <p:sldId id="327" r:id="rId21"/>
    <p:sldId id="328" r:id="rId22"/>
    <p:sldId id="329" r:id="rId23"/>
    <p:sldId id="274" r:id="rId24"/>
    <p:sldId id="312" r:id="rId25"/>
    <p:sldId id="313" r:id="rId26"/>
    <p:sldId id="319" r:id="rId27"/>
    <p:sldId id="282" r:id="rId28"/>
  </p:sldIdLst>
  <p:sldSz cx="9144000" cy="5143500" type="screen16x9"/>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晓娟" initials="王"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5" autoAdjust="0"/>
    <p:restoredTop sz="87766" autoAdjust="0"/>
  </p:normalViewPr>
  <p:slideViewPr>
    <p:cSldViewPr snapToGrid="0">
      <p:cViewPr varScale="1">
        <p:scale>
          <a:sx n="96" d="100"/>
          <a:sy n="96" d="100"/>
        </p:scale>
        <p:origin x="102"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b="0" i="0" dirty="0">
                <a:solidFill>
                  <a:srgbClr val="4D4D4D"/>
                </a:solidFill>
                <a:effectLst/>
                <a:latin typeface="-apple-system"/>
              </a:rPr>
              <a:t>信息增益率用信息增益 </a:t>
            </a:r>
            <a:r>
              <a:rPr lang="en-US" altLang="zh-CN" b="0" i="0" dirty="0">
                <a:solidFill>
                  <a:srgbClr val="4D4D4D"/>
                </a:solidFill>
                <a:effectLst/>
                <a:latin typeface="-apple-system"/>
              </a:rPr>
              <a:t>/ </a:t>
            </a:r>
            <a:r>
              <a:rPr lang="zh-CN" altLang="en-US" b="0" i="0" dirty="0">
                <a:solidFill>
                  <a:srgbClr val="4D4D4D"/>
                </a:solidFill>
                <a:effectLst/>
                <a:latin typeface="-apple-system"/>
              </a:rPr>
              <a:t>内在信息，</a:t>
            </a:r>
            <a:r>
              <a:rPr lang="zh-CN" altLang="en-US" b="0" i="0" dirty="0">
                <a:solidFill>
                  <a:srgbClr val="FF0000"/>
                </a:solidFill>
                <a:effectLst/>
                <a:latin typeface="-apple-system"/>
              </a:rPr>
              <a:t>如果这个属性本身不确定性就很大，那我就越不倾向于选取它</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比如一个特征的范围是</a:t>
            </a:r>
            <a:r>
              <a:rPr lang="en-US" altLang="zh-CN" dirty="0"/>
              <a:t>[10,50]</a:t>
            </a:r>
            <a:r>
              <a:rPr lang="zh-CN" altLang="en-US" dirty="0"/>
              <a:t>连续的，然后决策树会给定一个阈值比如</a:t>
            </a:r>
            <a:r>
              <a:rPr lang="en-US" altLang="zh-CN" dirty="0"/>
              <a:t>25</a:t>
            </a:r>
            <a:r>
              <a:rPr lang="zh-CN" altLang="en-US" dirty="0"/>
              <a:t>，将他划分成两部分</a:t>
            </a:r>
            <a:r>
              <a:rPr lang="en-US" altLang="zh-CN" dirty="0"/>
              <a:t>[10,25]</a:t>
            </a:r>
            <a:r>
              <a:rPr lang="zh-CN" altLang="en-US" dirty="0"/>
              <a:t>和</a:t>
            </a:r>
            <a:r>
              <a:rPr lang="en-US" altLang="zh-CN" dirty="0"/>
              <a:t>[25,50]</a:t>
            </a:r>
            <a:r>
              <a:rPr lang="zh-CN" altLang="en-US" dirty="0"/>
              <a:t>，划分之后，每个叶子节点的</a:t>
            </a:r>
            <a:r>
              <a:rPr lang="en-US" altLang="zh-CN" dirty="0"/>
              <a:t>Y</a:t>
            </a:r>
            <a:r>
              <a:rPr lang="zh-CN" altLang="en-US" dirty="0"/>
              <a:t>值</a:t>
            </a:r>
            <a:br>
              <a:rPr lang="zh-CN" altLang="en-US" dirty="0"/>
            </a:b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就是训练集在这一叶子节点所有</a:t>
            </a:r>
            <a:r>
              <a:rPr lang="en-US" altLang="zh-CN" dirty="0"/>
              <a:t>y</a:t>
            </a:r>
            <a:r>
              <a:rPr lang="zh-CN" altLang="en-US" dirty="0"/>
              <a:t>的平均值</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latin typeface="楷体" panose="02010609060101010101" pitchFamily="49" charset="-122"/>
                <a:ea typeface="楷体" panose="02010609060101010101" pitchFamily="49" charset="-122"/>
              </a:rPr>
              <a:t>CART</a:t>
            </a:r>
            <a:r>
              <a:rPr lang="zh-CN" altLang="en-US" dirty="0">
                <a:latin typeface="楷体" panose="02010609060101010101" pitchFamily="49" charset="-122"/>
                <a:ea typeface="楷体" panose="02010609060101010101" pitchFamily="49" charset="-122"/>
              </a:rPr>
              <a:t>分类树与其类似，遍历所有特征，算出其最小的基尼系数所对应的最优切分点和特征</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在机器学习方法中</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泛化能力通俗来讲就是指学习到的模型对未知数据的预测能力。</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华文楷体" panose="02010600040101010101" pitchFamily="2" charset="-122"/>
                <a:ea typeface="华文楷体" panose="02010600040101010101" pitchFamily="2" charset="-122"/>
              </a:rPr>
              <a:t>预剪枝是在决策树生成过程中，对每个结点在划分前先进行估计，若当前结点的划分不能带来决策树泛能性能的提升，则停止划分并将当前结点标记为叶节点</a:t>
            </a:r>
            <a:endParaRPr lang="en-US" altLang="zh-CN" dirty="0">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华文楷体" panose="02010600040101010101" pitchFamily="2" charset="-122"/>
                <a:ea typeface="华文楷体" panose="02010600040101010101" pitchFamily="2" charset="-122"/>
              </a:rPr>
              <a:t>举例：</a:t>
            </a:r>
            <a:r>
              <a:rPr lang="zh-CN" altLang="en-US" dirty="0">
                <a:latin typeface="华文楷体" panose="02010600040101010101" pitchFamily="2" charset="-122"/>
                <a:ea typeface="华文楷体" panose="02010600040101010101" pitchFamily="2" charset="-122"/>
              </a:rPr>
              <a:t>若脐部不划分，属性为</a:t>
            </a:r>
            <a:r>
              <a:rPr lang="en-US" altLang="zh-CN"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，直接作为叶节点， 其类别标记为训练集中样本数样本最多的类别</a:t>
            </a:r>
            <a:endParaRPr lang="en-US" altLang="zh-CN" dirty="0">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华文楷体" panose="02010600040101010101" pitchFamily="2" charset="-122"/>
                <a:ea typeface="华文楷体" panose="02010600040101010101" pitchFamily="2" charset="-122"/>
              </a:rPr>
              <a:t>则训练集全部为好瓜  </a:t>
            </a:r>
            <a:r>
              <a:rPr lang="en-US" altLang="zh-CN" dirty="0">
                <a:latin typeface="华文楷体" panose="02010600040101010101" pitchFamily="2" charset="-122"/>
                <a:ea typeface="华文楷体" panose="02010600040101010101" pitchFamily="2" charset="-122"/>
              </a:rPr>
              <a:t>{4,5,8}</a:t>
            </a:r>
            <a:r>
              <a:rPr lang="zh-CN" altLang="en-US" dirty="0">
                <a:latin typeface="华文楷体" panose="02010600040101010101" pitchFamily="2" charset="-122"/>
                <a:ea typeface="华文楷体" panose="02010600040101010101" pitchFamily="2" charset="-122"/>
              </a:rPr>
              <a:t>正确，</a:t>
            </a:r>
            <a:r>
              <a:rPr lang="en-US" altLang="zh-CN" dirty="0">
                <a:latin typeface="华文楷体" panose="02010600040101010101" pitchFamily="2" charset="-122"/>
                <a:ea typeface="华文楷体" panose="02010600040101010101" pitchFamily="2" charset="-122"/>
              </a:rPr>
              <a:t>3/7=42.9%      {4,5,8,11,12} 5/7=71.4%</a:t>
            </a:r>
            <a:endParaRPr lang="en-US" altLang="zh-CN" dirty="0">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latin typeface="华文楷体" panose="02010600040101010101" pitchFamily="2" charset="-122"/>
                <a:ea typeface="华文楷体" panose="02010600040101010101" pitchFamily="2" charset="-122"/>
              </a:rPr>
              <a:t>后剪枝则是先从训练集生成一颗完整的决策树，然后自底向上的对非叶结点进行考察，若将该结点对应的子树替换为叶节点能带来决策树泛化性能的提升，则将该子树替换为叶节点，</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首先考察结点</a:t>
            </a:r>
            <a:r>
              <a:rPr lang="en-US" altLang="zh-CN" dirty="0">
                <a:latin typeface="华文楷体" panose="02010600040101010101" pitchFamily="2" charset="-122"/>
                <a:ea typeface="华文楷体" panose="02010600040101010101" pitchFamily="2" charset="-122"/>
              </a:rPr>
              <a:t>6</a:t>
            </a:r>
            <a:r>
              <a:rPr lang="zh-CN" altLang="en-US" dirty="0">
                <a:latin typeface="华文楷体" panose="02010600040101010101" pitchFamily="2" charset="-122"/>
                <a:ea typeface="华文楷体" panose="02010600040101010101" pitchFamily="2" charset="-122"/>
              </a:rPr>
              <a:t>，将分支减掉，</a:t>
            </a:r>
            <a:r>
              <a:rPr lang="en-US" altLang="zh-CN" dirty="0">
                <a:latin typeface="华文楷体" panose="02010600040101010101" pitchFamily="2" charset="-122"/>
                <a:ea typeface="华文楷体" panose="02010600040101010101" pitchFamily="2" charset="-122"/>
              </a:rPr>
              <a:t>6</a:t>
            </a:r>
            <a:r>
              <a:rPr lang="zh-CN" altLang="en-US" dirty="0">
                <a:latin typeface="华文楷体" panose="02010600040101010101" pitchFamily="2" charset="-122"/>
                <a:ea typeface="华文楷体" panose="02010600040101010101" pitchFamily="2" charset="-122"/>
              </a:rPr>
              <a:t>替换为叶节点，后叶节点包含</a:t>
            </a:r>
            <a:r>
              <a:rPr lang="en-US" altLang="zh-CN" dirty="0">
                <a:latin typeface="华文楷体" panose="02010600040101010101" pitchFamily="2" charset="-122"/>
                <a:ea typeface="华文楷体" panose="02010600040101010101" pitchFamily="2" charset="-122"/>
              </a:rPr>
              <a:t>{7,15}</a:t>
            </a:r>
            <a:r>
              <a:rPr lang="zh-CN" altLang="en-US" dirty="0">
                <a:latin typeface="华文楷体" panose="02010600040101010101" pitchFamily="2" charset="-122"/>
                <a:ea typeface="华文楷体" panose="02010600040101010101" pitchFamily="2" charset="-122"/>
              </a:rPr>
              <a:t>，标记为好瓜</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然后考察结点</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{6,7,15}</a:t>
            </a:r>
            <a:r>
              <a:rPr lang="zh-CN" altLang="en-US" dirty="0">
                <a:latin typeface="华文楷体" panose="02010600040101010101" pitchFamily="2" charset="-122"/>
                <a:ea typeface="华文楷体" panose="02010600040101010101" pitchFamily="2" charset="-122"/>
              </a:rPr>
              <a:t>，仍为</a:t>
            </a:r>
            <a:r>
              <a:rPr lang="en-US" altLang="zh-CN" dirty="0">
                <a:latin typeface="华文楷体" panose="02010600040101010101" pitchFamily="2" charset="-122"/>
                <a:ea typeface="华文楷体" panose="02010600040101010101" pitchFamily="2" charset="-122"/>
              </a:rPr>
              <a:t>57.1%</a:t>
            </a:r>
            <a:r>
              <a:rPr lang="zh-CN" altLang="en-US" dirty="0">
                <a:latin typeface="华文楷体" panose="02010600040101010101" pitchFamily="2" charset="-122"/>
                <a:ea typeface="华文楷体" panose="02010600040101010101" pitchFamily="2" charset="-122"/>
              </a:rPr>
              <a:t>，不变，根据奥卡姆剃刀原则（</a:t>
            </a:r>
            <a:r>
              <a:rPr lang="zh-CN" altLang="en-US" b="0" i="0" dirty="0">
                <a:solidFill>
                  <a:srgbClr val="333333"/>
                </a:solidFill>
                <a:effectLst/>
                <a:latin typeface="Arial" panose="020B0604020202020204" pitchFamily="34" charset="0"/>
              </a:rPr>
              <a:t>如无必要，勿增实体</a:t>
            </a:r>
            <a:r>
              <a:rPr lang="zh-CN" altLang="en-US" dirty="0">
                <a:latin typeface="华文楷体" panose="02010600040101010101" pitchFamily="2" charset="-122"/>
                <a:ea typeface="华文楷体" panose="02010600040101010101" pitchFamily="2" charset="-122"/>
              </a:rPr>
              <a:t>），实际决策树中需要剪枝</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结点，</a:t>
            </a:r>
            <a:r>
              <a:rPr lang="en-US" altLang="zh-CN" dirty="0">
                <a:latin typeface="华文楷体" panose="02010600040101010101" pitchFamily="2" charset="-122"/>
                <a:ea typeface="华文楷体" panose="02010600040101010101" pitchFamily="2" charset="-122"/>
              </a:rPr>
              <a:t>71.4%</a:t>
            </a:r>
            <a:r>
              <a:rPr lang="zh-CN" altLang="en-US" dirty="0">
                <a:latin typeface="华文楷体" panose="02010600040101010101" pitchFamily="2" charset="-122"/>
                <a:ea typeface="华文楷体" panose="02010600040101010101" pitchFamily="2" charset="-122"/>
              </a:rPr>
              <a:t>不变减掉，</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结点</a:t>
            </a:r>
            <a:r>
              <a:rPr lang="en-US" altLang="zh-CN" dirty="0">
                <a:latin typeface="华文楷体" panose="02010600040101010101" pitchFamily="2" charset="-122"/>
                <a:ea typeface="华文楷体" panose="02010600040101010101" pitchFamily="2" charset="-122"/>
              </a:rPr>
              <a:t>42.9%--71.4%</a:t>
            </a:r>
            <a:r>
              <a:rPr lang="zh-CN" altLang="en-US" dirty="0">
                <a:latin typeface="华文楷体" panose="02010600040101010101" pitchFamily="2" charset="-122"/>
                <a:ea typeface="华文楷体" panose="02010600040101010101" pitchFamily="2" charset="-122"/>
              </a:rPr>
              <a:t>不减，实际为结点</a:t>
            </a:r>
            <a:r>
              <a:rPr lang="en-US" altLang="zh-CN" dirty="0">
                <a:latin typeface="华文楷体" panose="02010600040101010101" pitchFamily="2" charset="-122"/>
                <a:ea typeface="华文楷体" panose="02010600040101010101" pitchFamily="2" charset="-122"/>
              </a:rPr>
              <a:t>1,2,3,4</a:t>
            </a:r>
            <a:endParaRPr lang="zh-CN" altLang="en-US" dirty="0">
              <a:latin typeface="华文楷体" panose="02010600040101010101" pitchFamily="2" charset="-122"/>
              <a:ea typeface="华文楷体" panose="02010600040101010101" pitchFamily="2" charset="-122"/>
            </a:endParaRPr>
          </a:p>
          <a:p>
            <a:r>
              <a:rPr lang="zh-CN" altLang="en-US" dirty="0">
                <a:latin typeface="楷体" panose="02010609060101010101" pitchFamily="49" charset="-122"/>
                <a:ea typeface="楷体" panose="02010609060101010101" pitchFamily="49" charset="-122"/>
              </a:rPr>
              <a:t>李航统计方法中就是相当于是比较的是损失函数值</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latin typeface="华文楷体" panose="02010600040101010101" pitchFamily="2" charset="-122"/>
                <a:ea typeface="华文楷体" panose="02010600040101010101" pitchFamily="2" charset="-122"/>
              </a:rPr>
              <a:t>可以将</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个数看成斜率，剪枝后的斜率比剪枝前的斜率小</a:t>
            </a:r>
            <a:endParaRPr lang="en-US" altLang="zh-CN" dirty="0">
              <a:latin typeface="华文楷体" panose="02010600040101010101" pitchFamily="2" charset="-122"/>
              <a:ea typeface="华文楷体" panose="02010600040101010101" pitchFamily="2" charset="-122"/>
            </a:endParaRPr>
          </a:p>
          <a:p>
            <a:r>
              <a:rPr lang="zh-CN" altLang="en-US" b="0" i="0" dirty="0">
                <a:solidFill>
                  <a:srgbClr val="121212"/>
                </a:solidFill>
                <a:effectLst/>
                <a:latin typeface="-apple-system"/>
              </a:rPr>
              <a:t>在得到子树</a:t>
            </a:r>
            <a:r>
              <a:rPr lang="en-US" altLang="zh-CN" b="0" i="0" dirty="0">
                <a:solidFill>
                  <a:srgbClr val="121212"/>
                </a:solidFill>
                <a:effectLst/>
                <a:latin typeface="-apple-system"/>
              </a:rPr>
              <a:t>T1</a:t>
            </a:r>
            <a:r>
              <a:rPr lang="zh-CN" altLang="en-US" b="0" i="0" dirty="0">
                <a:solidFill>
                  <a:srgbClr val="121212"/>
                </a:solidFill>
                <a:effectLst/>
                <a:latin typeface="-apple-system"/>
              </a:rPr>
              <a:t>后，再通过上述步骤对</a:t>
            </a:r>
            <a:r>
              <a:rPr lang="en-US" altLang="zh-CN" b="0" i="0" dirty="0">
                <a:solidFill>
                  <a:srgbClr val="121212"/>
                </a:solidFill>
                <a:effectLst/>
                <a:latin typeface="-apple-system"/>
              </a:rPr>
              <a:t>T1</a:t>
            </a:r>
            <a:r>
              <a:rPr lang="zh-CN" altLang="en-US" b="0" i="0" dirty="0">
                <a:solidFill>
                  <a:srgbClr val="121212"/>
                </a:solidFill>
                <a:effectLst/>
                <a:latin typeface="-apple-system"/>
              </a:rPr>
              <a:t>进行剪枝得到</a:t>
            </a:r>
            <a:r>
              <a:rPr lang="en-US" altLang="zh-CN" b="0" i="0" dirty="0">
                <a:solidFill>
                  <a:srgbClr val="121212"/>
                </a:solidFill>
                <a:effectLst/>
                <a:latin typeface="-apple-system"/>
              </a:rPr>
              <a:t>T2</a:t>
            </a:r>
            <a:r>
              <a:rPr lang="zh-CN" altLang="en-US" b="0" i="0" dirty="0">
                <a:solidFill>
                  <a:srgbClr val="121212"/>
                </a:solidFill>
                <a:effectLst/>
                <a:latin typeface="-apple-system"/>
              </a:rPr>
              <a:t>。如此剪枝下去直到得到根节点</a:t>
            </a:r>
            <a:r>
              <a:rPr lang="en-US" altLang="zh-CN" b="0" i="0" dirty="0">
                <a:solidFill>
                  <a:srgbClr val="121212"/>
                </a:solidFill>
                <a:effectLst/>
                <a:latin typeface="-apple-system"/>
              </a:rPr>
              <a:t>T0,T1,T2,..Tn</a:t>
            </a:r>
            <a:r>
              <a:rPr lang="zh-CN" altLang="en-US" b="0" i="0" dirty="0">
                <a:solidFill>
                  <a:srgbClr val="121212"/>
                </a:solidFill>
                <a:effectLst/>
                <a:latin typeface="-apple-system"/>
              </a:rPr>
              <a:t>，此时我们便得到了子树序列。</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latin typeface="华文楷体" panose="02010600040101010101" pitchFamily="2" charset="-122"/>
                <a:ea typeface="华文楷体" panose="02010600040101010101" pitchFamily="2" charset="-122"/>
              </a:rPr>
              <a:t>后剪枝则是先从训练集生成一颗完整的决策树，然后自底向上的对非叶结点进行考察，若将该结点对应的子树替换为叶节点能带来决策树泛化性能的提升，则将该子树替换为叶节点，</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b="0" i="0" dirty="0">
                <a:solidFill>
                  <a:srgbClr val="4D4D4D"/>
                </a:solidFill>
                <a:effectLst/>
                <a:latin typeface="-apple-system"/>
              </a:rPr>
              <a:t>每棵决策树都是一个分类器（假设现在针对的是分类问题），那么对于一个输入样本，</a:t>
            </a:r>
            <a:r>
              <a:rPr lang="en-US" altLang="zh-CN" b="0" i="0" dirty="0">
                <a:solidFill>
                  <a:srgbClr val="4D4D4D"/>
                </a:solidFill>
                <a:effectLst/>
                <a:latin typeface="-apple-system"/>
              </a:rPr>
              <a:t>N</a:t>
            </a:r>
            <a:r>
              <a:rPr lang="zh-CN" altLang="en-US" b="0" i="0" dirty="0">
                <a:solidFill>
                  <a:srgbClr val="4D4D4D"/>
                </a:solidFill>
                <a:effectLst/>
                <a:latin typeface="-apple-system"/>
              </a:rPr>
              <a:t>棵树会有</a:t>
            </a:r>
            <a:r>
              <a:rPr lang="en-US" altLang="zh-CN" b="0" i="0" dirty="0">
                <a:solidFill>
                  <a:srgbClr val="4D4D4D"/>
                </a:solidFill>
                <a:effectLst/>
                <a:latin typeface="-apple-system"/>
              </a:rPr>
              <a:t>N</a:t>
            </a:r>
            <a:r>
              <a:rPr lang="zh-CN" altLang="en-US" b="0" i="0" dirty="0">
                <a:solidFill>
                  <a:srgbClr val="4D4D4D"/>
                </a:solidFill>
                <a:effectLst/>
                <a:latin typeface="-apple-system"/>
              </a:rPr>
              <a:t>个分类结果。而随机森林集成了所有的分类投票结果，将投票次数最多的类别指定为最终的输出</a:t>
            </a:r>
            <a:endParaRPr lang="en-US" altLang="zh-CN" b="0" i="0" dirty="0">
              <a:solidFill>
                <a:srgbClr val="4D4D4D"/>
              </a:solidFill>
              <a:effectLst/>
              <a:latin typeface="-apple-system"/>
            </a:endParaRPr>
          </a:p>
          <a:p>
            <a:r>
              <a:rPr lang="zh-CN" altLang="en-US" dirty="0">
                <a:latin typeface="楷体" panose="02010609060101010101" pitchFamily="49" charset="-122"/>
                <a:ea typeface="楷体" panose="02010609060101010101" pitchFamily="49" charset="-122"/>
              </a:rPr>
              <a:t>随机抽样：</a:t>
            </a:r>
            <a:r>
              <a:rPr lang="zh-CN" altLang="en-US" b="0" i="0" dirty="0">
                <a:solidFill>
                  <a:srgbClr val="4D4D4D"/>
                </a:solidFill>
                <a:effectLst/>
                <a:latin typeface="-apple-system"/>
              </a:rPr>
              <a:t>如果不进行随机抽样，每棵树的训练集都一样，那么最终训练出的树分类结果也是完全一样的</a:t>
            </a:r>
            <a:endParaRPr lang="en-US" altLang="zh-CN" b="0" i="0" dirty="0">
              <a:solidFill>
                <a:srgbClr val="4D4D4D"/>
              </a:solidFill>
              <a:effectLst/>
              <a:latin typeface="-apple-system"/>
            </a:endParaRPr>
          </a:p>
          <a:p>
            <a:r>
              <a:rPr lang="zh-CN" altLang="en-US" b="0" i="0" dirty="0">
                <a:solidFill>
                  <a:srgbClr val="4D4D4D"/>
                </a:solidFill>
                <a:effectLst/>
                <a:latin typeface="-apple-system"/>
                <a:ea typeface="楷体" panose="02010609060101010101" pitchFamily="49" charset="-122"/>
              </a:rPr>
              <a:t>有放回：</a:t>
            </a:r>
            <a:r>
              <a:rPr lang="zh-CN" altLang="en-US" b="0" i="0" dirty="0">
                <a:solidFill>
                  <a:srgbClr val="4D4D4D"/>
                </a:solidFill>
                <a:effectLst/>
                <a:latin typeface="-apple-system"/>
              </a:rPr>
              <a:t>每棵树的训练样本都是不同的，都是没有交集的，而随机森林是求同的</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随机抽样：</a:t>
            </a:r>
            <a:r>
              <a:rPr lang="zh-CN" altLang="en-US" b="0" i="0" dirty="0">
                <a:solidFill>
                  <a:srgbClr val="4D4D4D"/>
                </a:solidFill>
                <a:effectLst/>
                <a:latin typeface="-apple-system"/>
              </a:rPr>
              <a:t>如果不进行随机抽样，每棵树的训练集都一样，那么最终训练出的树分类结果也是完全一样的</a:t>
            </a:r>
            <a:endParaRPr lang="en-US" altLang="zh-CN" b="0" i="0" dirty="0">
              <a:solidFill>
                <a:srgbClr val="4D4D4D"/>
              </a:solidFill>
              <a:effectLst/>
              <a:latin typeface="-apple-system"/>
            </a:endParaRPr>
          </a:p>
          <a:p>
            <a:r>
              <a:rPr lang="zh-CN" altLang="en-US" b="0" i="0" dirty="0">
                <a:solidFill>
                  <a:srgbClr val="4D4D4D"/>
                </a:solidFill>
                <a:effectLst/>
                <a:latin typeface="-apple-system"/>
                <a:ea typeface="楷体" panose="02010609060101010101" pitchFamily="49" charset="-122"/>
              </a:rPr>
              <a:t>有放回：</a:t>
            </a:r>
            <a:r>
              <a:rPr lang="zh-CN" altLang="en-US" b="0" i="0" dirty="0">
                <a:solidFill>
                  <a:srgbClr val="4D4D4D"/>
                </a:solidFill>
                <a:effectLst/>
                <a:latin typeface="-apple-system"/>
              </a:rPr>
              <a:t>每棵树的训练样本都是不同的，都是没有交集的，而随机森林是求同的</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b="0" i="0" dirty="0">
                <a:solidFill>
                  <a:srgbClr val="4D4D4D"/>
                </a:solidFill>
                <a:effectLst/>
                <a:latin typeface="-apple-system"/>
              </a:rPr>
              <a:t>例如，对于二分类问题，训练集中</a:t>
            </a:r>
            <a:r>
              <a:rPr lang="en-US" altLang="zh-CN" b="0" i="0" dirty="0">
                <a:solidFill>
                  <a:srgbClr val="4D4D4D"/>
                </a:solidFill>
                <a:effectLst/>
                <a:latin typeface="-apple-system"/>
              </a:rPr>
              <a:t>A</a:t>
            </a:r>
            <a:r>
              <a:rPr lang="zh-CN" altLang="en-US" b="0" i="0" dirty="0">
                <a:solidFill>
                  <a:srgbClr val="4D4D4D"/>
                </a:solidFill>
                <a:effectLst/>
                <a:latin typeface="-apple-system"/>
              </a:rPr>
              <a:t>类别样本占比</a:t>
            </a:r>
            <a:r>
              <a:rPr lang="en-US" altLang="zh-CN" b="0" i="0" dirty="0">
                <a:solidFill>
                  <a:srgbClr val="4D4D4D"/>
                </a:solidFill>
                <a:effectLst/>
                <a:latin typeface="-apple-system"/>
              </a:rPr>
              <a:t>90%</a:t>
            </a:r>
            <a:r>
              <a:rPr lang="zh-CN" altLang="en-US" b="0" i="0" dirty="0">
                <a:solidFill>
                  <a:srgbClr val="4D4D4D"/>
                </a:solidFill>
                <a:effectLst/>
                <a:latin typeface="-apple-system"/>
              </a:rPr>
              <a:t>，</a:t>
            </a:r>
            <a:r>
              <a:rPr lang="en-US" altLang="zh-CN" b="0" i="0" dirty="0">
                <a:solidFill>
                  <a:srgbClr val="4D4D4D"/>
                </a:solidFill>
                <a:effectLst/>
                <a:latin typeface="-apple-system"/>
              </a:rPr>
              <a:t>B</a:t>
            </a:r>
            <a:r>
              <a:rPr lang="zh-CN" altLang="en-US" b="0" i="0" dirty="0">
                <a:solidFill>
                  <a:srgbClr val="4D4D4D"/>
                </a:solidFill>
                <a:effectLst/>
                <a:latin typeface="-apple-system"/>
              </a:rPr>
              <a:t>类别样本占比</a:t>
            </a:r>
            <a:r>
              <a:rPr lang="en-US" altLang="zh-CN" b="0" i="0" dirty="0">
                <a:solidFill>
                  <a:srgbClr val="4D4D4D"/>
                </a:solidFill>
                <a:effectLst/>
                <a:latin typeface="-apple-system"/>
              </a:rPr>
              <a:t>10%</a:t>
            </a:r>
            <a:r>
              <a:rPr lang="zh-CN" altLang="en-US" b="0" i="0" dirty="0">
                <a:solidFill>
                  <a:srgbClr val="4D4D4D"/>
                </a:solidFill>
                <a:effectLst/>
                <a:latin typeface="-apple-system"/>
              </a:rPr>
              <a:t>，测试集中</a:t>
            </a:r>
            <a:r>
              <a:rPr lang="en-US" altLang="zh-CN" b="0" i="0" dirty="0">
                <a:solidFill>
                  <a:srgbClr val="4D4D4D"/>
                </a:solidFill>
                <a:effectLst/>
                <a:latin typeface="-apple-system"/>
              </a:rPr>
              <a:t>A</a:t>
            </a:r>
            <a:r>
              <a:rPr lang="zh-CN" altLang="en-US" b="0" i="0" dirty="0">
                <a:solidFill>
                  <a:srgbClr val="4D4D4D"/>
                </a:solidFill>
                <a:effectLst/>
                <a:latin typeface="-apple-system"/>
              </a:rPr>
              <a:t>、</a:t>
            </a:r>
            <a:r>
              <a:rPr lang="en-US" altLang="zh-CN" b="0" i="0" dirty="0">
                <a:solidFill>
                  <a:srgbClr val="4D4D4D"/>
                </a:solidFill>
                <a:effectLst/>
                <a:latin typeface="-apple-system"/>
              </a:rPr>
              <a:t>B</a:t>
            </a:r>
            <a:r>
              <a:rPr lang="zh-CN" altLang="en-US" b="0" i="0" dirty="0">
                <a:solidFill>
                  <a:srgbClr val="4D4D4D"/>
                </a:solidFill>
                <a:effectLst/>
                <a:latin typeface="-apple-system"/>
              </a:rPr>
              <a:t>类别样本各占比</a:t>
            </a:r>
            <a:r>
              <a:rPr lang="en-US" altLang="zh-CN" b="0" i="0" dirty="0">
                <a:solidFill>
                  <a:srgbClr val="4D4D4D"/>
                </a:solidFill>
                <a:effectLst/>
                <a:latin typeface="-apple-system"/>
              </a:rPr>
              <a:t>50%</a:t>
            </a:r>
            <a:r>
              <a:rPr lang="zh-CN" altLang="en-US" b="0" i="0" dirty="0">
                <a:solidFill>
                  <a:srgbClr val="4D4D4D"/>
                </a:solidFill>
                <a:effectLst/>
                <a:latin typeface="-apple-system"/>
              </a:rPr>
              <a:t>，若不处理数据不均衡问题，训练出来的模型在测试集里对类别</a:t>
            </a:r>
            <a:r>
              <a:rPr lang="en-US" altLang="zh-CN" b="0" i="0" dirty="0">
                <a:solidFill>
                  <a:srgbClr val="4D4D4D"/>
                </a:solidFill>
                <a:effectLst/>
                <a:latin typeface="-apple-system"/>
              </a:rPr>
              <a:t>B</a:t>
            </a:r>
            <a:r>
              <a:rPr lang="zh-CN" altLang="en-US" b="0" i="0" dirty="0">
                <a:solidFill>
                  <a:srgbClr val="4D4D4D"/>
                </a:solidFill>
                <a:effectLst/>
                <a:latin typeface="-apple-system"/>
              </a:rPr>
              <a:t>的预测准确率会比较低</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latin typeface="楷体" panose="02010609060101010101" pitchFamily="49" charset="-122"/>
                <a:ea typeface="楷体" panose="02010609060101010101" pitchFamily="49" charset="-122"/>
              </a:rPr>
              <a:t>在一个事件中，概率低的不容易发生的事件所包含的信息量更高，概率为1的事件为肯定发生的事件，所包含的信息量少</a:t>
            </a:r>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latin typeface="楷体" panose="02010609060101010101" pitchFamily="49" charset="-122"/>
              <a:ea typeface="楷体" panose="020106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05F1550-273F-4C78-8324-1DB8623B4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hyperlink" Target="https://baike.baidu.com/item/%E6%9C%9F%E6%9C%9B/35704" TargetMode="External"/><Relationship Id="rId1" Type="http://schemas.openxmlformats.org/officeDocument/2006/relationships/hyperlink" Target="https://baike.baidu.com/item/%E5%9F%BA%E7%A1%80/32794"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a:blip r:embed="rId1">
            <a:duotone>
              <a:prstClr val="black"/>
              <a:schemeClr val="accent4">
                <a:tint val="45000"/>
                <a:satMod val="400000"/>
              </a:schemeClr>
            </a:duotone>
          </a:blip>
          <a:stretch>
            <a:fillRect/>
          </a:stretch>
        </p:blipFill>
        <p:spPr>
          <a:xfrm rot="10800000">
            <a:off x="5718334" y="-37623"/>
            <a:ext cx="4018121" cy="3860006"/>
          </a:xfrm>
          <a:prstGeom prst="rect">
            <a:avLst/>
          </a:prstGeom>
        </p:spPr>
      </p:pic>
      <p:sp>
        <p:nvSpPr>
          <p:cNvPr id="4" name="等腰三角形 3"/>
          <p:cNvSpPr/>
          <p:nvPr/>
        </p:nvSpPr>
        <p:spPr>
          <a:xfrm rot="10800000">
            <a:off x="5539264" y="1907857"/>
            <a:ext cx="702945" cy="433388"/>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01253" y="1063972"/>
            <a:ext cx="4345781" cy="2554545"/>
          </a:xfrm>
          <a:prstGeom prst="rect">
            <a:avLst/>
          </a:prstGeom>
          <a:noFill/>
        </p:spPr>
        <p:txBody>
          <a:bodyPr wrap="square" rtlCol="0">
            <a:spAutoFit/>
          </a:bodyPr>
          <a:lstStyle/>
          <a:p>
            <a:r>
              <a:rPr lang="zh-CN" altLang="en-US" sz="8000" b="1" dirty="0">
                <a:solidFill>
                  <a:srgbClr val="335B74"/>
                </a:solidFill>
                <a:latin typeface="方正正大黑简体" panose="02000000000000000000" pitchFamily="2" charset="-122"/>
                <a:ea typeface="方正正大黑简体" panose="02000000000000000000" pitchFamily="2" charset="-122"/>
              </a:rPr>
              <a:t>决策树和决策森林</a:t>
            </a:r>
            <a:endParaRPr lang="en-US" altLang="zh-CN" sz="8000" b="1" dirty="0">
              <a:solidFill>
                <a:srgbClr val="335B74"/>
              </a:solidFill>
              <a:latin typeface="方正正大黑简体" panose="02000000000000000000" pitchFamily="2" charset="-122"/>
              <a:ea typeface="方正正大黑简体" panose="02000000000000000000" pitchFamily="2" charset="-122"/>
            </a:endParaRPr>
          </a:p>
        </p:txBody>
      </p:sp>
      <p:sp>
        <p:nvSpPr>
          <p:cNvPr id="13" name="矩形 12"/>
          <p:cNvSpPr/>
          <p:nvPr/>
        </p:nvSpPr>
        <p:spPr>
          <a:xfrm>
            <a:off x="683419" y="3529965"/>
            <a:ext cx="3650456" cy="39766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83419" y="3559522"/>
            <a:ext cx="4553426" cy="337185"/>
          </a:xfrm>
          <a:prstGeom prst="rect">
            <a:avLst/>
          </a:prstGeom>
        </p:spPr>
        <p:txBody>
          <a:bodyPr wrap="square">
            <a:spAutoFit/>
          </a:bodyPr>
          <a:lstStyle/>
          <a:p>
            <a:r>
              <a:rPr lang="zh-CN" altLang="en-US" sz="1600" dirty="0">
                <a:solidFill>
                  <a:schemeClr val="bg1"/>
                </a:solidFill>
                <a:latin typeface="宋体" panose="02010600030101010101" pitchFamily="2" charset="-122"/>
                <a:ea typeface="宋体" panose="02010600030101010101" pitchFamily="2" charset="-122"/>
              </a:rPr>
              <a:t>主讲人：</a:t>
            </a:r>
            <a:endParaRPr lang="zh-CN" altLang="en-US" sz="1600" dirty="0">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linds(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animBg="1"/>
      <p:bldP spid="6" grpId="0" animBg="1"/>
      <p:bldP spid="7" grpId="0" animBg="1"/>
      <p:bldP spid="8" grpId="0" animBg="1"/>
      <p:bldP spid="10" grpId="0"/>
      <p:bldP spid="13" grpId="0" animBg="1"/>
      <p:bldP spid="2" grpId="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272702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信息增益</a:t>
            </a:r>
            <a:r>
              <a:rPr lang="en-US" altLang="zh-CN" sz="2000" b="1" noProof="0" dirty="0">
                <a:solidFill>
                  <a:prstClr val="white"/>
                </a:solidFill>
                <a:latin typeface="微软雅黑" panose="020B0503020204020204" pitchFamily="34" charset="-122"/>
                <a:ea typeface="微软雅黑" panose="020B0503020204020204" pitchFamily="34" charset="-122"/>
              </a:rPr>
              <a:t>——</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ID3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算法</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1"/>
          <a:stretch>
            <a:fillRect/>
          </a:stretch>
        </p:blipFill>
        <p:spPr>
          <a:xfrm rot="16200000">
            <a:off x="1290052" y="-726171"/>
            <a:ext cx="1892420" cy="4472525"/>
          </a:xfrm>
          <a:prstGeom prst="rect">
            <a:avLst/>
          </a:prstGeom>
        </p:spPr>
      </p:pic>
      <p:pic>
        <p:nvPicPr>
          <p:cNvPr id="22" name="图片 21"/>
          <p:cNvPicPr>
            <a:picLocks noChangeAspect="1"/>
          </p:cNvPicPr>
          <p:nvPr/>
        </p:nvPicPr>
        <p:blipFill>
          <a:blip r:embed="rId2"/>
          <a:stretch>
            <a:fillRect/>
          </a:stretch>
        </p:blipFill>
        <p:spPr>
          <a:xfrm rot="16200000">
            <a:off x="6046458" y="1641635"/>
            <a:ext cx="1469033" cy="4417949"/>
          </a:xfrm>
          <a:prstGeom prst="rect">
            <a:avLst/>
          </a:prstGeom>
        </p:spPr>
      </p:pic>
      <p:pic>
        <p:nvPicPr>
          <p:cNvPr id="26" name="图片 25"/>
          <p:cNvPicPr>
            <a:picLocks noChangeAspect="1"/>
          </p:cNvPicPr>
          <p:nvPr/>
        </p:nvPicPr>
        <p:blipFill>
          <a:blip r:embed="rId3"/>
          <a:stretch>
            <a:fillRect/>
          </a:stretch>
        </p:blipFill>
        <p:spPr>
          <a:xfrm rot="16200000">
            <a:off x="5526352" y="-449288"/>
            <a:ext cx="2587213" cy="4483787"/>
          </a:xfrm>
          <a:prstGeom prst="rect">
            <a:avLst/>
          </a:prstGeom>
        </p:spPr>
      </p:pic>
      <p:pic>
        <p:nvPicPr>
          <p:cNvPr id="27" name="图片 26"/>
          <p:cNvPicPr>
            <a:picLocks noChangeAspect="1"/>
          </p:cNvPicPr>
          <p:nvPr/>
        </p:nvPicPr>
        <p:blipFill>
          <a:blip r:embed="rId4"/>
          <a:stretch>
            <a:fillRect/>
          </a:stretch>
        </p:blipFill>
        <p:spPr>
          <a:xfrm rot="16200000">
            <a:off x="986053" y="1557553"/>
            <a:ext cx="2599893" cy="4572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4</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098925"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solidFill>
                  <a:prstClr val="white"/>
                </a:solidFill>
                <a:latin typeface="微软雅黑" panose="020B0503020204020204" pitchFamily="34" charset="-122"/>
                <a:ea typeface="微软雅黑" panose="020B0503020204020204" pitchFamily="34" charset="-122"/>
              </a:rPr>
              <a:t>信息增益比</a:t>
            </a:r>
            <a:r>
              <a:rPr lang="en-US" altLang="zh-CN" sz="2000" b="1" noProof="0" dirty="0">
                <a:solidFill>
                  <a:prstClr val="white"/>
                </a:solidFill>
                <a:latin typeface="微软雅黑" panose="020B0503020204020204" pitchFamily="34" charset="-122"/>
                <a:ea typeface="微软雅黑" panose="020B0503020204020204" pitchFamily="34" charset="-122"/>
              </a:rPr>
              <a:t>——C4.5</a:t>
            </a:r>
            <a:r>
              <a:rPr lang="zh-CN" altLang="en-US" sz="2000" b="1" noProof="0" dirty="0">
                <a:solidFill>
                  <a:prstClr val="white"/>
                </a:solidFill>
                <a:latin typeface="微软雅黑" panose="020B0503020204020204" pitchFamily="34" charset="-122"/>
                <a:ea typeface="微软雅黑" panose="020B0503020204020204" pitchFamily="34" charset="-122"/>
              </a:rPr>
              <a:t>算法</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26" name="文本框 25"/>
              <p:cNvSpPr txBox="1"/>
              <p:nvPr/>
            </p:nvSpPr>
            <p:spPr>
              <a:xfrm>
                <a:off x="2786661" y="694312"/>
                <a:ext cx="6357339" cy="3511474"/>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以信息增益作为划分训练数据集的特征，存在偏向于选择取值较多的特征的问题</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举一个极端例：</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将</a:t>
                </a:r>
                <a:r>
                  <a:rPr lang="en-US" altLang="zh-CN" dirty="0">
                    <a:latin typeface="华文楷体" panose="02010600040101010101" pitchFamily="2" charset="-122"/>
                    <a:ea typeface="华文楷体" panose="02010600040101010101" pitchFamily="2" charset="-122"/>
                  </a:rPr>
                  <a:t>ID</a:t>
                </a:r>
                <a:r>
                  <a:rPr lang="zh-CN" altLang="en-US" dirty="0">
                    <a:latin typeface="华文楷体" panose="02010600040101010101" pitchFamily="2" charset="-122"/>
                    <a:ea typeface="华文楷体" panose="02010600040101010101" pitchFamily="2" charset="-122"/>
                  </a:rPr>
                  <a:t>作为特征，则产生</a:t>
                </a:r>
                <a:r>
                  <a:rPr lang="en-US" altLang="zh-CN" dirty="0">
                    <a:latin typeface="华文楷体" panose="02010600040101010101" pitchFamily="2" charset="-122"/>
                    <a:ea typeface="华文楷体" panose="02010600040101010101" pitchFamily="2" charset="-122"/>
                  </a:rPr>
                  <a:t>15</a:t>
                </a:r>
                <a:r>
                  <a:rPr lang="zh-CN" altLang="en-US" dirty="0">
                    <a:latin typeface="华文楷体" panose="02010600040101010101" pitchFamily="2" charset="-122"/>
                    <a:ea typeface="华文楷体" panose="02010600040101010101" pitchFamily="2" charset="-122"/>
                  </a:rPr>
                  <a:t>个分支，这种情况下，信息增益将每个数据自成一类，此时经验条件熵为</a:t>
                </a:r>
                <a:r>
                  <a:rPr lang="en-US" altLang="zh-CN"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，经验熵不变，所以信息增益此时为最大，程序此时会倾向于选择这种划分</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故引进信息增益比对这一问题进行校正</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信息增益比为其信息增益熵与训练数据集</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关于特征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的值的熵</a:t>
                </a:r>
                <a:r>
                  <a:rPr lang="en-US" altLang="zh-CN" dirty="0">
                    <a:latin typeface="华文楷体" panose="02010600040101010101" pitchFamily="2" charset="-122"/>
                    <a:ea typeface="华文楷体" panose="02010600040101010101" pitchFamily="2" charset="-122"/>
                  </a:rPr>
                  <a:t>H(D)</a:t>
                </a:r>
                <a:r>
                  <a:rPr lang="zh-CN" altLang="en-US" dirty="0">
                    <a:latin typeface="华文楷体" panose="02010600040101010101" pitchFamily="2" charset="-122"/>
                    <a:ea typeface="华文楷体" panose="02010600040101010101" pitchFamily="2" charset="-122"/>
                  </a:rPr>
                  <a:t>之比，即</a:t>
                </a:r>
                <a:r>
                  <a:rPr lang="en-US" altLang="zh-CN" dirty="0" err="1">
                    <a:latin typeface="华文楷体" panose="02010600040101010101" pitchFamily="2" charset="-122"/>
                    <a:ea typeface="华文楷体" panose="02010600040101010101" pitchFamily="2" charset="-122"/>
                  </a:rPr>
                  <a:t>g</a:t>
                </a:r>
                <a:r>
                  <a:rPr lang="en-US" altLang="zh-CN" baseline="-25000" dirty="0" err="1">
                    <a:latin typeface="华文楷体" panose="02010600040101010101" pitchFamily="2" charset="-122"/>
                    <a:ea typeface="华文楷体" panose="02010600040101010101" pitchFamily="2" charset="-122"/>
                  </a:rPr>
                  <a:t>R</a:t>
                </a:r>
                <a:r>
                  <a:rPr lang="en-US" altLang="zh-CN" dirty="0">
                    <a:latin typeface="华文楷体" panose="02010600040101010101" pitchFamily="2" charset="-122"/>
                    <a:ea typeface="华文楷体" panose="02010600040101010101" pitchFamily="2" charset="-122"/>
                  </a:rPr>
                  <a:t> (D,A)=</a:t>
                </a:r>
                <a14:m>
                  <m:oMath xmlns:m="http://schemas.openxmlformats.org/officeDocument/2006/math">
                    <m:f>
                      <m:fPr>
                        <m:ctrlPr>
                          <a:rPr lang="en-US" altLang="zh-CN" i="1" smtClean="0">
                            <a:latin typeface="Cambria Math" panose="02040503050406030204" pitchFamily="18" charset="0"/>
                            <a:ea typeface="华文楷体" panose="02010600040101010101" pitchFamily="2" charset="-122"/>
                          </a:rPr>
                        </m:ctrlPr>
                      </m:fPr>
                      <m:num>
                        <m:r>
                          <m:rPr>
                            <m:nor/>
                          </m:rPr>
                          <a:rPr lang="en-US" altLang="zh-CN" dirty="0">
                            <a:latin typeface="华文楷体" panose="02010600040101010101" pitchFamily="2" charset="-122"/>
                            <a:ea typeface="华文楷体" panose="02010600040101010101" pitchFamily="2" charset="-122"/>
                          </a:rPr>
                          <m:t>g</m:t>
                        </m:r>
                        <m:r>
                          <m:rPr>
                            <m:nor/>
                          </m:rPr>
                          <a:rPr lang="en-US" altLang="zh-CN" dirty="0">
                            <a:latin typeface="华文楷体" panose="02010600040101010101" pitchFamily="2" charset="-122"/>
                            <a:ea typeface="华文楷体" panose="02010600040101010101" pitchFamily="2" charset="-122"/>
                          </a:rPr>
                          <m:t> (</m:t>
                        </m:r>
                        <m:r>
                          <m:rPr>
                            <m:nor/>
                          </m:rPr>
                          <a:rPr lang="en-US" altLang="zh-CN" dirty="0">
                            <a:latin typeface="华文楷体" panose="02010600040101010101" pitchFamily="2" charset="-122"/>
                            <a:ea typeface="华文楷体" panose="02010600040101010101" pitchFamily="2" charset="-122"/>
                          </a:rPr>
                          <m:t>D</m:t>
                        </m:r>
                        <m:r>
                          <m:rPr>
                            <m:nor/>
                          </m:rPr>
                          <a:rPr lang="en-US" altLang="zh-CN" dirty="0">
                            <a:latin typeface="华文楷体" panose="02010600040101010101" pitchFamily="2" charset="-122"/>
                            <a:ea typeface="华文楷体" panose="02010600040101010101" pitchFamily="2" charset="-122"/>
                          </a:rPr>
                          <m:t>,</m:t>
                        </m:r>
                        <m:r>
                          <m:rPr>
                            <m:nor/>
                          </m:rPr>
                          <a:rPr lang="en-US" altLang="zh-CN" dirty="0">
                            <a:latin typeface="华文楷体" panose="02010600040101010101" pitchFamily="2" charset="-122"/>
                            <a:ea typeface="华文楷体" panose="02010600040101010101" pitchFamily="2" charset="-122"/>
                          </a:rPr>
                          <m:t>A</m:t>
                        </m:r>
                        <m:r>
                          <m:rPr>
                            <m:nor/>
                          </m:rPr>
                          <a:rPr lang="en-US" altLang="zh-CN" dirty="0">
                            <a:latin typeface="华文楷体" panose="02010600040101010101" pitchFamily="2" charset="-122"/>
                            <a:ea typeface="华文楷体" panose="02010600040101010101" pitchFamily="2" charset="-122"/>
                          </a:rPr>
                          <m:t>)</m:t>
                        </m:r>
                      </m:num>
                      <m:den>
                        <m:r>
                          <a:rPr lang="en-US" altLang="zh-CN" b="0" i="1" smtClean="0">
                            <a:latin typeface="Cambria Math" panose="02040503050406030204" pitchFamily="18" charset="0"/>
                            <a:ea typeface="华文楷体" panose="02010600040101010101" pitchFamily="2" charset="-122"/>
                          </a:rPr>
                          <m:t>𝐻</m:t>
                        </m:r>
                        <m:r>
                          <a:rPr lang="en-US" altLang="zh-CN" b="0" i="1" baseline="-25000" smtClean="0">
                            <a:latin typeface="Cambria Math" panose="02040503050406030204" pitchFamily="18" charset="0"/>
                            <a:ea typeface="华文楷体" panose="02010600040101010101" pitchFamily="2" charset="-122"/>
                          </a:rPr>
                          <m:t>𝐴</m:t>
                        </m:r>
                        <m:r>
                          <a:rPr lang="en-US" altLang="zh-CN" b="0" i="1" smtClean="0">
                            <a:latin typeface="Cambria Math" panose="02040503050406030204" pitchFamily="18" charset="0"/>
                            <a:ea typeface="华文楷体" panose="02010600040101010101" pitchFamily="2" charset="-122"/>
                          </a:rPr>
                          <m:t>(</m:t>
                        </m:r>
                        <m:r>
                          <a:rPr lang="en-US" altLang="zh-CN" b="0" i="1" smtClean="0">
                            <a:latin typeface="Cambria Math" panose="02040503050406030204" pitchFamily="18" charset="0"/>
                            <a:ea typeface="华文楷体" panose="02010600040101010101" pitchFamily="2" charset="-122"/>
                          </a:rPr>
                          <m:t>𝐷</m:t>
                        </m:r>
                        <m:r>
                          <a:rPr lang="en-US" altLang="zh-CN" b="0" i="1" smtClean="0">
                            <a:latin typeface="Cambria Math" panose="02040503050406030204" pitchFamily="18" charset="0"/>
                            <a:ea typeface="华文楷体" panose="02010600040101010101" pitchFamily="2" charset="-122"/>
                          </a:rPr>
                          <m:t>)</m:t>
                        </m:r>
                      </m:den>
                    </m:f>
                  </m:oMath>
                </a14:m>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其中</a:t>
                </a:r>
                <a:r>
                  <a:rPr lang="en-US" altLang="zh-CN" dirty="0">
                    <a:latin typeface="华文楷体" panose="02010600040101010101" pitchFamily="2" charset="-122"/>
                    <a:ea typeface="华文楷体" panose="02010600040101010101" pitchFamily="2" charset="-122"/>
                  </a:rPr>
                  <a:t>H</a:t>
                </a:r>
                <a:r>
                  <a:rPr lang="en-US" altLang="zh-CN" baseline="-25000" dirty="0">
                    <a:latin typeface="华文楷体" panose="02010600040101010101" pitchFamily="2" charset="-122"/>
                    <a:ea typeface="华文楷体" panose="02010600040101010101" pitchFamily="2" charset="-122"/>
                  </a:rPr>
                  <a:t>A</a:t>
                </a:r>
                <a:r>
                  <a:rPr lang="en-US" altLang="zh-CN" dirty="0">
                    <a:latin typeface="华文楷体" panose="02010600040101010101" pitchFamily="2" charset="-122"/>
                    <a:ea typeface="华文楷体" panose="02010600040101010101" pitchFamily="2" charset="-122"/>
                  </a:rPr>
                  <a:t>(D)=</a:t>
                </a: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latin typeface="华文楷体" panose="02010600040101010101" pitchFamily="2" charset="-122"/>
                    <a:ea typeface="华文楷体" panose="02010600040101010101" pitchFamily="2" charset="-122"/>
                  </a:rPr>
                  <a:t> </a:t>
                </a:r>
                <a14:m>
                  <m:oMath xmlns:m="http://schemas.openxmlformats.org/officeDocument/2006/math">
                    <m:nary>
                      <m:naryPr>
                        <m:chr m:val="∑"/>
                        <m:ctrlPr>
                          <a:rPr lang="en-US" altLang="zh-CN" i="1">
                            <a:latin typeface="Cambria Math" panose="02040503050406030204" pitchFamily="18" charset="0"/>
                          </a:rPr>
                        </m:ctrlPr>
                      </m:naryPr>
                      <m:sub>
                        <m:r>
                          <m:rPr>
                            <m:sty m:val="p"/>
                          </m:rPr>
                          <a:rPr lang="en-US" altLang="zh-CN" i="1">
                            <a:latin typeface="Cambria Math" panose="02040503050406030204" pitchFamily="18" charset="0"/>
                          </a:rPr>
                          <m:t>i</m:t>
                        </m:r>
                        <m:r>
                          <a:rPr lang="en-US" altLang="zh-CN" i="1">
                            <a:latin typeface="Cambria Math" panose="02040503050406030204" pitchFamily="18" charset="0"/>
                          </a:rPr>
                          <m:t>=</m:t>
                        </m:r>
                        <m:r>
                          <a:rPr lang="en-US" altLang="zh-CN" i="1">
                            <a:latin typeface="Cambria Math" panose="02040503050406030204" pitchFamily="18" charset="0"/>
                          </a:rPr>
                          <m:t>1</m:t>
                        </m:r>
                      </m:sub>
                      <m:sup>
                        <m:r>
                          <m:rPr>
                            <m:sty m:val="p"/>
                          </m:rPr>
                          <a:rPr lang="en-US" altLang="zh-CN" i="1">
                            <a:latin typeface="Cambria Math" panose="02040503050406030204" pitchFamily="18" charset="0"/>
                          </a:rPr>
                          <m:t>n</m:t>
                        </m:r>
                      </m:sup>
                      <m:e>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𝐷</m:t>
                                </m:r>
                                <m:r>
                                  <m:rPr>
                                    <m:brk m:alnAt="7"/>
                                  </m:rPr>
                                  <a:rPr lang="en-US" altLang="zh-CN" i="1" baseline="-25000">
                                    <a:latin typeface="Cambria Math" panose="02040503050406030204" pitchFamily="18" charset="0"/>
                                    <a:ea typeface="Cambria Math" panose="02040503050406030204" pitchFamily="18" charset="0"/>
                                  </a:rPr>
                                  <m:t>𝑖</m:t>
                                </m:r>
                              </m:e>
                            </m:d>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e>
                            </m:d>
                          </m:den>
                        </m:f>
                      </m:e>
                    </m:nary>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fName>
                      <m:e>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𝐷</m:t>
                                </m:r>
                                <m:r>
                                  <m:rPr>
                                    <m:brk m:alnAt="7"/>
                                  </m:rPr>
                                  <a:rPr lang="en-US" altLang="zh-CN" i="1" baseline="-25000">
                                    <a:latin typeface="Cambria Math" panose="02040503050406030204" pitchFamily="18" charset="0"/>
                                    <a:ea typeface="Cambria Math" panose="02040503050406030204" pitchFamily="18" charset="0"/>
                                  </a:rPr>
                                  <m:t>𝑖</m:t>
                                </m:r>
                              </m:e>
                            </m:d>
                          </m:num>
                          <m:den>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𝐷</m:t>
                                </m:r>
                              </m:e>
                            </m:d>
                          </m:den>
                        </m:f>
                      </m:e>
                    </m:func>
                  </m:oMath>
                </a14:m>
                <a:r>
                  <a:rPr lang="en-US" altLang="zh-CN" dirty="0">
                    <a:latin typeface="华文楷体" panose="02010600040101010101" pitchFamily="2" charset="-122"/>
                    <a:ea typeface="华文楷体" panose="02010600040101010101" pitchFamily="2" charset="-122"/>
                  </a:rPr>
                  <a:t>,n</a:t>
                </a:r>
                <a:r>
                  <a:rPr lang="zh-CN" altLang="en-US" dirty="0">
                    <a:latin typeface="华文楷体" panose="02010600040101010101" pitchFamily="2" charset="-122"/>
                    <a:ea typeface="华文楷体" panose="02010600040101010101" pitchFamily="2" charset="-122"/>
                  </a:rPr>
                  <a:t>是特征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取值的个数</a:t>
                </a:r>
                <a:endParaRPr lang="en-US" altLang="zh-CN" dirty="0">
                  <a:latin typeface="华文楷体" panose="02010600040101010101" pitchFamily="2" charset="-122"/>
                  <a:ea typeface="华文楷体" panose="02010600040101010101" pitchFamily="2" charset="-122"/>
                </a:endParaRPr>
              </a:p>
            </p:txBody>
          </p:sp>
        </mc:Choice>
        <mc:Fallback>
          <p:sp>
            <p:nvSpPr>
              <p:cNvPr id="26" name="文本框 25"/>
              <p:cNvSpPr txBox="1">
                <a:spLocks noRot="1" noChangeAspect="1" noMove="1" noResize="1" noEditPoints="1" noAdjustHandles="1" noChangeArrowheads="1" noChangeShapeType="1" noTextEdit="1"/>
              </p:cNvSpPr>
              <p:nvPr/>
            </p:nvSpPr>
            <p:spPr>
              <a:xfrm>
                <a:off x="2786661" y="694312"/>
                <a:ext cx="6357339" cy="3511474"/>
              </a:xfrm>
              <a:prstGeom prst="rect">
                <a:avLst/>
              </a:prstGeom>
              <a:blipFill rotWithShape="1">
                <a:blip r:embed="rId1"/>
                <a:stretch>
                  <a:fillRect l="-4" t="-7" b="5"/>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53075" y="628651"/>
            <a:ext cx="2839736" cy="3293347"/>
          </a:xfrm>
          <a:prstGeom prst="rect">
            <a:avLst/>
          </a:prstGeom>
        </p:spPr>
      </p:pic>
      <p:sp>
        <p:nvSpPr>
          <p:cNvPr id="6" name="文本框 5"/>
          <p:cNvSpPr txBox="1"/>
          <p:nvPr/>
        </p:nvSpPr>
        <p:spPr>
          <a:xfrm>
            <a:off x="15446" y="4218302"/>
            <a:ext cx="8796131" cy="1200329"/>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在</a:t>
            </a:r>
            <a:r>
              <a:rPr lang="en-US" altLang="zh-CN" dirty="0">
                <a:latin typeface="华文楷体" panose="02010600040101010101" pitchFamily="2" charset="-122"/>
                <a:ea typeface="华文楷体" panose="02010600040101010101" pitchFamily="2" charset="-122"/>
              </a:rPr>
              <a:t>C4.5</a:t>
            </a:r>
            <a:r>
              <a:rPr lang="zh-CN" altLang="en-US" dirty="0">
                <a:latin typeface="华文楷体" panose="02010600040101010101" pitchFamily="2" charset="-122"/>
                <a:ea typeface="华文楷体" panose="02010600040101010101" pitchFamily="2" charset="-122"/>
              </a:rPr>
              <a:t>算法中并不是直接选择增益率最大的候选划分属性，而是</a:t>
            </a:r>
            <a:r>
              <a:rPr lang="zh-CN" altLang="en-US" b="0" i="0" dirty="0">
                <a:solidFill>
                  <a:srgbClr val="121212"/>
                </a:solidFill>
                <a:effectLst/>
                <a:latin typeface="华文楷体" panose="02010600040101010101" pitchFamily="2" charset="-122"/>
                <a:ea typeface="华文楷体" panose="02010600040101010101" pitchFamily="2" charset="-122"/>
              </a:rPr>
              <a:t>计算所有划分的平均信息增益</a:t>
            </a:r>
            <a:r>
              <a:rPr lang="en-US" altLang="zh-CN" b="0" i="0" dirty="0">
                <a:solidFill>
                  <a:srgbClr val="121212"/>
                </a:solidFill>
                <a:effectLst/>
                <a:latin typeface="华文楷体" panose="02010600040101010101" pitchFamily="2" charset="-122"/>
                <a:ea typeface="华文楷体" panose="02010600040101010101" pitchFamily="2" charset="-122"/>
              </a:rPr>
              <a:t>t</a:t>
            </a:r>
            <a:r>
              <a:rPr lang="zh-CN" altLang="en-US" b="0" i="0" dirty="0">
                <a:solidFill>
                  <a:srgbClr val="121212"/>
                </a:solidFill>
                <a:effectLst/>
                <a:latin typeface="华文楷体" panose="02010600040101010101" pitchFamily="2" charset="-122"/>
                <a:ea typeface="华文楷体" panose="02010600040101010101" pitchFamily="2" charset="-122"/>
              </a:rPr>
              <a:t>；</a:t>
            </a:r>
            <a:endParaRPr lang="en-US" altLang="zh-CN" b="0" i="0" dirty="0">
              <a:solidFill>
                <a:srgbClr val="121212"/>
              </a:solidFill>
              <a:effectLst/>
              <a:latin typeface="华文楷体" panose="02010600040101010101" pitchFamily="2" charset="-122"/>
              <a:ea typeface="华文楷体" panose="02010600040101010101" pitchFamily="2" charset="-122"/>
            </a:endParaRPr>
          </a:p>
          <a:p>
            <a:r>
              <a:rPr lang="zh-CN" altLang="en-US" dirty="0">
                <a:solidFill>
                  <a:srgbClr val="121212"/>
                </a:solidFill>
                <a:latin typeface="华文楷体" panose="02010600040101010101" pitchFamily="2" charset="-122"/>
                <a:ea typeface="华文楷体" panose="02010600040101010101" pitchFamily="2" charset="-122"/>
              </a:rPr>
              <a:t>然后</a:t>
            </a:r>
            <a:r>
              <a:rPr lang="zh-CN" altLang="en-US" b="0" i="0" dirty="0">
                <a:solidFill>
                  <a:srgbClr val="121212"/>
                </a:solidFill>
                <a:effectLst/>
                <a:latin typeface="华文楷体" panose="02010600040101010101" pitchFamily="2" charset="-122"/>
                <a:ea typeface="华文楷体" panose="02010600040101010101" pitchFamily="2" charset="-122"/>
              </a:rPr>
              <a:t>从所有信息增益大于</a:t>
            </a:r>
            <a:r>
              <a:rPr lang="en-US" altLang="zh-CN" b="0" i="0" dirty="0">
                <a:solidFill>
                  <a:srgbClr val="121212"/>
                </a:solidFill>
                <a:effectLst/>
                <a:latin typeface="华文楷体" panose="02010600040101010101" pitchFamily="2" charset="-122"/>
                <a:ea typeface="华文楷体" panose="02010600040101010101" pitchFamily="2" charset="-122"/>
              </a:rPr>
              <a:t>t</a:t>
            </a:r>
            <a:r>
              <a:rPr lang="zh-CN" altLang="en-US" b="0" i="0" dirty="0">
                <a:solidFill>
                  <a:srgbClr val="121212"/>
                </a:solidFill>
                <a:effectLst/>
                <a:latin typeface="华文楷体" panose="02010600040101010101" pitchFamily="2" charset="-122"/>
                <a:ea typeface="华文楷体" panose="02010600040101010101" pitchFamily="2" charset="-122"/>
              </a:rPr>
              <a:t>的划分中寻找信息增益率最大的划分，该划分就是最优划分。</a:t>
            </a:r>
            <a:endParaRPr lang="en-US" altLang="zh-CN" dirty="0">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5</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基尼指数</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201150" y="721071"/>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79513" y="918842"/>
                <a:ext cx="9144000" cy="3661067"/>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假设有</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个类，样本点属于第</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类的概率为</a:t>
                </a:r>
                <a:r>
                  <a:rPr lang="en-US" altLang="zh-CN" dirty="0">
                    <a:latin typeface="华文楷体" panose="02010600040101010101" pitchFamily="2" charset="-122"/>
                    <a:ea typeface="华文楷体" panose="02010600040101010101" pitchFamily="2" charset="-122"/>
                  </a:rPr>
                  <a:t>p</a:t>
                </a:r>
                <a:r>
                  <a:rPr lang="en-US" altLang="zh-CN" baseline="-25000" dirty="0">
                    <a:latin typeface="华文楷体" panose="02010600040101010101" pitchFamily="2" charset="-122"/>
                    <a:ea typeface="华文楷体" panose="02010600040101010101" pitchFamily="2" charset="-122"/>
                  </a:rPr>
                  <a:t>k </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则概率分布的基尼系数定义为：</a:t>
                </a:r>
                <a:endParaRPr lang="en-US" altLang="zh-CN" dirty="0">
                  <a:latin typeface="华文楷体" panose="02010600040101010101" pitchFamily="2" charset="-122"/>
                  <a:ea typeface="华文楷体" panose="02010600040101010101" pitchFamily="2" charset="-122"/>
                </a:endParaRPr>
              </a:p>
              <a:p>
                <a:endParaRPr lang="en-US" altLang="zh-CN" baseline="-25000"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Gini(p)=</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r>
                          <m:rPr>
                            <m:nor/>
                          </m:rPr>
                          <a:rPr lang="en-US" altLang="zh-CN" dirty="0">
                            <a:latin typeface="华文楷体" panose="02010600040101010101" pitchFamily="2" charset="-122"/>
                            <a:ea typeface="华文楷体" panose="02010600040101010101" pitchFamily="2" charset="-122"/>
                          </a:rPr>
                          <m:t>p</m:t>
                        </m:r>
                        <m:r>
                          <m:rPr>
                            <m:nor/>
                          </m:rPr>
                          <a:rPr lang="en-US" altLang="zh-CN" baseline="-25000" dirty="0">
                            <a:latin typeface="华文楷体" panose="02010600040101010101" pitchFamily="2" charset="-122"/>
                            <a:ea typeface="华文楷体" panose="02010600040101010101" pitchFamily="2" charset="-122"/>
                          </a:rPr>
                          <m:t>k</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nor/>
                              </m:rPr>
                              <a:rPr lang="en-US" altLang="zh-CN" dirty="0">
                                <a:latin typeface="华文楷体" panose="02010600040101010101" pitchFamily="2" charset="-122"/>
                                <a:ea typeface="华文楷体" panose="02010600040101010101" pitchFamily="2" charset="-122"/>
                              </a:rPr>
                              <m:t>p</m:t>
                            </m:r>
                            <m:r>
                              <m:rPr>
                                <m:nor/>
                              </m:rPr>
                              <a:rPr lang="en-US" altLang="zh-CN" baseline="-25000" dirty="0">
                                <a:latin typeface="华文楷体" panose="02010600040101010101" pitchFamily="2" charset="-122"/>
                                <a:ea typeface="华文楷体" panose="02010600040101010101" pitchFamily="2" charset="-122"/>
                              </a:rPr>
                              <m:t>k</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𝐾</m:t>
                            </m:r>
                          </m:sup>
                          <m:e>
                            <m:r>
                              <m:rPr>
                                <m:nor/>
                              </m:rPr>
                              <a:rPr lang="en-US" altLang="zh-CN" dirty="0">
                                <a:latin typeface="华文楷体" panose="02010600040101010101" pitchFamily="2" charset="-122"/>
                                <a:ea typeface="华文楷体" panose="02010600040101010101" pitchFamily="2" charset="-122"/>
                              </a:rPr>
                              <m:t>p</m:t>
                            </m:r>
                            <m:r>
                              <m:rPr>
                                <m:nor/>
                              </m:rPr>
                              <a:rPr lang="en-US" altLang="zh-CN" baseline="-25000" dirty="0">
                                <a:latin typeface="华文楷体" panose="02010600040101010101" pitchFamily="2" charset="-122"/>
                                <a:ea typeface="华文楷体" panose="02010600040101010101" pitchFamily="2" charset="-122"/>
                              </a:rPr>
                              <m:t>k</m:t>
                            </m:r>
                            <m:r>
                              <a:rPr lang="en-US" altLang="zh-CN" b="0" i="1" baseline="30000" smtClean="0">
                                <a:latin typeface="Cambria Math" panose="02040503050406030204" pitchFamily="18" charset="0"/>
                              </a:rPr>
                              <m:t>2</m:t>
                            </m:r>
                          </m:e>
                        </m:nary>
                      </m:e>
                    </m:nary>
                  </m:oMath>
                </a14:m>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样本集合</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的基尼指数为</a:t>
                </a:r>
                <a:r>
                  <a:rPr lang="en-US" altLang="zh-CN" dirty="0">
                    <a:latin typeface="华文楷体" panose="02010600040101010101" pitchFamily="2" charset="-122"/>
                    <a:ea typeface="华文楷体" panose="02010600040101010101" pitchFamily="2" charset="-122"/>
                  </a:rPr>
                  <a:t>Gini(D)=</a:t>
                </a:r>
                <a:r>
                  <a:rPr lang="en-US" altLang="zh-CN" b="0" dirty="0">
                    <a:latin typeface="华文楷体" panose="02010600040101010101" pitchFamily="2" charset="-122"/>
                    <a:ea typeface="华文楷体" panose="02010600040101010101" pitchFamily="2" charset="-122"/>
                  </a:rPr>
                  <a:t>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𝐾</m:t>
                        </m:r>
                      </m:sup>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𝐶</m:t>
                                    </m:r>
                                    <m:r>
                                      <m:rPr>
                                        <m:sty m:val="p"/>
                                        <m:brk m:alnAt="7"/>
                                      </m:rPr>
                                      <a:rPr lang="en-US" altLang="zh-CN" i="1" baseline="-25000">
                                        <a:latin typeface="Cambria Math" panose="02040503050406030204" pitchFamily="18" charset="0"/>
                                        <a:ea typeface="Cambria Math" panose="02040503050406030204" pitchFamily="18" charset="0"/>
                                      </a:rPr>
                                      <m:t>k</m:t>
                                    </m:r>
                                  </m:e>
                                </m:d>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e>
                                </m:d>
                              </m:den>
                            </m:f>
                          </m:e>
                        </m:d>
                        <m:r>
                          <a:rPr lang="en-US" altLang="zh-CN" b="0" i="1" baseline="30000" smtClean="0">
                            <a:latin typeface="Cambria Math" panose="02040503050406030204" pitchFamily="18" charset="0"/>
                          </a:rPr>
                          <m:t>2</m:t>
                        </m:r>
                      </m:e>
                    </m:nary>
                  </m:oMath>
                </a14:m>
                <a:endParaRPr lang="en-US" altLang="zh-CN" b="0" baseline="30000"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这里</a:t>
                </a:r>
                <a14:m>
                  <m:oMath xmlns:m="http://schemas.openxmlformats.org/officeDocument/2006/math">
                    <m:r>
                      <a:rPr lang="en-US" altLang="zh-CN" i="1">
                        <a:latin typeface="Cambria Math" panose="02040503050406030204" pitchFamily="18" charset="0"/>
                        <a:ea typeface="Cambria Math" panose="02040503050406030204" pitchFamily="18" charset="0"/>
                      </a:rPr>
                      <m:t>𝐶</m:t>
                    </m:r>
                    <m:r>
                      <m:rPr>
                        <m:sty m:val="p"/>
                        <m:brk m:alnAt="7"/>
                      </m:rPr>
                      <a:rPr lang="en-US" altLang="zh-CN" i="1" baseline="-25000">
                        <a:latin typeface="Cambria Math" panose="02040503050406030204" pitchFamily="18" charset="0"/>
                        <a:ea typeface="Cambria Math" panose="02040503050406030204" pitchFamily="18" charset="0"/>
                      </a:rPr>
                      <m:t>k</m:t>
                    </m:r>
                  </m:oMath>
                </a14:m>
                <a:r>
                  <a:rPr lang="zh-CN" altLang="en-US" dirty="0">
                    <a:latin typeface="华文楷体" panose="02010600040101010101" pitchFamily="2" charset="-122"/>
                    <a:ea typeface="华文楷体" panose="02010600040101010101" pitchFamily="2" charset="-122"/>
                  </a:rPr>
                  <a:t>是</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中属于第</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类的样本子集，</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是类的个数</a:t>
                </a:r>
                <a:r>
                  <a:rPr lang="en-US"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如果样本集合</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根据特征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被分为</a:t>
                </a:r>
                <a:r>
                  <a:rPr lang="en-US" altLang="zh-CN" dirty="0">
                    <a:latin typeface="华文楷体" panose="02010600040101010101" pitchFamily="2" charset="-122"/>
                    <a:ea typeface="华文楷体" panose="02010600040101010101" pitchFamily="2" charset="-122"/>
                  </a:rPr>
                  <a:t>D1</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D2</a:t>
                </a:r>
                <a:r>
                  <a:rPr lang="zh-CN" altLang="en-US" dirty="0">
                    <a:latin typeface="华文楷体" panose="02010600040101010101" pitchFamily="2" charset="-122"/>
                    <a:ea typeface="华文楷体" panose="02010600040101010101" pitchFamily="2" charset="-122"/>
                  </a:rPr>
                  <a:t>两部分，则特征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条件下集合</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的基尼指数为：</a:t>
                </a:r>
                <a:r>
                  <a:rPr lang="en-US" altLang="zh-CN" dirty="0">
                    <a:latin typeface="华文楷体" panose="02010600040101010101" pitchFamily="2" charset="-122"/>
                    <a:ea typeface="华文楷体" panose="02010600040101010101" pitchFamily="2" charset="-122"/>
                  </a:rPr>
                  <a:t> Gini(D,A)=</a:t>
                </a:r>
                <a14:m>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baseline="-25000" smtClean="0">
                                <a:latin typeface="Cambria Math" panose="02040503050406030204" pitchFamily="18" charset="0"/>
                              </a:rPr>
                              <m:t>1</m:t>
                            </m:r>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den>
                    </m:f>
                    <m:r>
                      <a:rPr lang="en-US" altLang="zh-CN" b="0" i="1" smtClean="0">
                        <a:latin typeface="Cambria Math" panose="02040503050406030204" pitchFamily="18" charset="0"/>
                      </a:rPr>
                      <m:t>𝐺𝑖𝑛𝑖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baseline="-25000"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r>
                              <a:rPr lang="en-US" altLang="zh-CN" b="0" i="1" baseline="-25000" smtClean="0">
                                <a:latin typeface="Cambria Math" panose="02040503050406030204" pitchFamily="18" charset="0"/>
                              </a:rPr>
                              <m:t>2</m:t>
                            </m:r>
                          </m:e>
                        </m:d>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e>
                        </m:d>
                      </m:den>
                    </m:f>
                    <m:r>
                      <a:rPr lang="en-US" altLang="zh-CN" i="1">
                        <a:latin typeface="Cambria Math" panose="02040503050406030204" pitchFamily="18" charset="0"/>
                      </a:rPr>
                      <m:t>𝐺𝑖𝑛𝑖</m:t>
                    </m:r>
                    <m:d>
                      <m:dPr>
                        <m:ctrlPr>
                          <a:rPr lang="en-US" altLang="zh-CN" i="1">
                            <a:latin typeface="Cambria Math" panose="02040503050406030204" pitchFamily="18" charset="0"/>
                          </a:rPr>
                        </m:ctrlPr>
                      </m:dPr>
                      <m:e>
                        <m:r>
                          <a:rPr lang="en-US" altLang="zh-CN" i="1">
                            <a:latin typeface="Cambria Math" panose="02040503050406030204" pitchFamily="18" charset="0"/>
                          </a:rPr>
                          <m:t>𝐷</m:t>
                        </m:r>
                        <m:r>
                          <a:rPr lang="en-US" altLang="zh-CN" b="0" i="1" baseline="-25000" smtClean="0">
                            <a:latin typeface="Cambria Math" panose="02040503050406030204" pitchFamily="18" charset="0"/>
                          </a:rPr>
                          <m:t>2</m:t>
                        </m:r>
                      </m:e>
                    </m:d>
                  </m:oMath>
                </a14:m>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基尼指数和熵都可以表示数据的不确定性，不同的是基尼指数更偏向于连续属性，熵更偏向于离散属性</a:t>
                </a:r>
                <a:endParaRPr lang="en-US" altLang="zh-CN" dirty="0">
                  <a:latin typeface="华文楷体" panose="02010600040101010101" pitchFamily="2" charset="-122"/>
                  <a:ea typeface="华文楷体" panose="02010600040101010101"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79513" y="918842"/>
                <a:ext cx="9144000" cy="3661067"/>
              </a:xfrm>
              <a:prstGeom prst="rect">
                <a:avLst/>
              </a:prstGeom>
              <a:blipFill rotWithShape="1">
                <a:blip r:embed="rId1"/>
                <a:stretch>
                  <a:fillRect l="-2" t="-17" r="2" b="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6</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884345"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CART</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65338" y="647247"/>
            <a:ext cx="8935279" cy="2030095"/>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CART</a:t>
            </a:r>
            <a:r>
              <a:rPr lang="zh-CN" altLang="en-US" dirty="0">
                <a:latin typeface="华文楷体" panose="02010600040101010101" pitchFamily="2" charset="-122"/>
                <a:ea typeface="华文楷体" panose="02010600040101010101" pitchFamily="2" charset="-122"/>
              </a:rPr>
              <a:t>算法由两部分组成</a:t>
            </a:r>
            <a:r>
              <a:rPr lang="en-US"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决策树的生成：生成决策树</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决策树的剪枝：对生成的决策树进行剪枝并选择最优子树，用损失最</a:t>
            </a:r>
            <a:r>
              <a:rPr lang="zh-CN" altLang="en-US" dirty="0">
                <a:latin typeface="华文楷体" panose="02010600040101010101" pitchFamily="2" charset="-122"/>
                <a:ea typeface="华文楷体" panose="02010600040101010101" pitchFamily="2" charset="-122"/>
              </a:rPr>
              <a:t>小作为剪枝的标准</a:t>
            </a:r>
            <a:endParaRPr lang="en-US" altLang="zh-CN" dirty="0">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a:t>
            </a:r>
            <a:r>
              <a:rPr lang="en-US" altLang="zh-CN" dirty="0">
                <a:solidFill>
                  <a:srgbClr val="FF0000"/>
                </a:solidFill>
                <a:latin typeface="华文楷体" panose="02010600040101010101" pitchFamily="2" charset="-122"/>
                <a:ea typeface="华文楷体" panose="02010600040101010101" pitchFamily="2" charset="-122"/>
              </a:rPr>
              <a:t>CART</a:t>
            </a:r>
            <a:r>
              <a:rPr lang="zh-CN" altLang="en-US" dirty="0">
                <a:solidFill>
                  <a:srgbClr val="FF0000"/>
                </a:solidFill>
                <a:latin typeface="华文楷体" panose="02010600040101010101" pitchFamily="2" charset="-122"/>
                <a:ea typeface="华文楷体" panose="02010600040101010101" pitchFamily="2" charset="-122"/>
              </a:rPr>
              <a:t>假设决策树是二叉树）</a:t>
            </a:r>
            <a:endParaRPr lang="en-US" altLang="zh-CN" dirty="0">
              <a:solidFill>
                <a:srgbClr val="FF0000"/>
              </a:solidFill>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决策树的生成：对回归树用平方误差最小化准则，对分类树用基尼指数最小化准则</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回归树的生成</a:t>
            </a:r>
            <a:endParaRPr lang="en-US" altLang="zh-CN" dirty="0">
              <a:latin typeface="华文楷体" panose="02010600040101010101" pitchFamily="2" charset="-122"/>
              <a:ea typeface="华文楷体" panose="02010600040101010101" pitchFamily="2" charset="-122"/>
            </a:endParaRPr>
          </a:p>
          <a:p>
            <a:endParaRPr lang="en-US" altLang="zh-CN" dirty="0"/>
          </a:p>
        </p:txBody>
      </p:sp>
      <p:pic>
        <p:nvPicPr>
          <p:cNvPr id="22" name="图片 21"/>
          <p:cNvPicPr>
            <a:picLocks noChangeAspect="1"/>
          </p:cNvPicPr>
          <p:nvPr/>
        </p:nvPicPr>
        <p:blipFill>
          <a:blip r:embed="rId1"/>
          <a:stretch>
            <a:fillRect/>
          </a:stretch>
        </p:blipFill>
        <p:spPr>
          <a:xfrm rot="16200000">
            <a:off x="3872318" y="55792"/>
            <a:ext cx="3058984" cy="714648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7</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39730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CART</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生成</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74675"/>
            <a:ext cx="6792273" cy="1543265"/>
          </a:xfrm>
          <a:prstGeom prst="rect">
            <a:avLst/>
          </a:prstGeom>
        </p:spPr>
      </p:pic>
      <p:sp>
        <p:nvSpPr>
          <p:cNvPr id="22" name="文本框 21"/>
          <p:cNvSpPr txBox="1"/>
          <p:nvPr/>
        </p:nvSpPr>
        <p:spPr>
          <a:xfrm>
            <a:off x="-1" y="2385391"/>
            <a:ext cx="9144000" cy="2954655"/>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首先选择第一个特征臂长的第一个值</a:t>
            </a:r>
            <a:r>
              <a:rPr lang="en-US" altLang="zh-CN" dirty="0">
                <a:latin typeface="华文楷体" panose="02010600040101010101" pitchFamily="2" charset="-122"/>
                <a:ea typeface="华文楷体" panose="02010600040101010101" pitchFamily="2" charset="-122"/>
              </a:rPr>
              <a:t>0.5</a:t>
            </a:r>
            <a:r>
              <a:rPr lang="zh-CN" altLang="en-US" dirty="0">
                <a:latin typeface="华文楷体" panose="02010600040101010101" pitchFamily="2" charset="-122"/>
                <a:ea typeface="华文楷体" panose="02010600040101010101" pitchFamily="2" charset="-122"/>
              </a:rPr>
              <a:t>作为切分点</a:t>
            </a:r>
            <a:r>
              <a:rPr lang="en-US" altLang="zh-CN" dirty="0">
                <a:latin typeface="华文楷体" panose="02010600040101010101" pitchFamily="2" charset="-122"/>
                <a:ea typeface="华文楷体" panose="02010600040101010101" pitchFamily="2" charset="-122"/>
              </a:rPr>
              <a:t>s,(0.5),R1={(0.5,5,20)}, R2={(0.7,7,30),(0.9,21,70),(1,15,40)}</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c1={1.1},c2=1/3(1.3+1.7+1.8)=1.6,</a:t>
            </a:r>
            <a:r>
              <a:rPr lang="zh-CN" altLang="en-US" dirty="0">
                <a:latin typeface="华文楷体" panose="02010600040101010101" pitchFamily="2" charset="-122"/>
                <a:ea typeface="华文楷体" panose="02010600040101010101" pitchFamily="2" charset="-122"/>
              </a:rPr>
              <a:t>求解平方误差</a:t>
            </a:r>
            <a:r>
              <a:rPr lang="en-US" altLang="zh-CN" dirty="0">
                <a:latin typeface="华文楷体" panose="02010600040101010101" pitchFamily="2" charset="-122"/>
                <a:ea typeface="华文楷体" panose="02010600040101010101" pitchFamily="2" charset="-122"/>
              </a:rPr>
              <a:t>m(0.5)=(1.1-1.1)</a:t>
            </a:r>
            <a:r>
              <a:rPr lang="en-US" altLang="zh-CN" baseline="30000" dirty="0">
                <a:latin typeface="华文楷体" panose="02010600040101010101" pitchFamily="2" charset="-122"/>
                <a:ea typeface="华文楷体" panose="02010600040101010101" pitchFamily="2" charset="-122"/>
              </a:rPr>
              <a:t>2</a:t>
            </a:r>
            <a:r>
              <a:rPr lang="en-US" altLang="zh-CN" dirty="0">
                <a:latin typeface="华文楷体" panose="02010600040101010101" pitchFamily="2" charset="-122"/>
                <a:ea typeface="华文楷体" panose="02010600040101010101" pitchFamily="2" charset="-122"/>
              </a:rPr>
              <a:t>+(1.6-1.3)</a:t>
            </a:r>
            <a:r>
              <a:rPr lang="en-US" altLang="zh-CN" baseline="30000" dirty="0">
                <a:latin typeface="华文楷体" panose="02010600040101010101" pitchFamily="2" charset="-122"/>
                <a:ea typeface="华文楷体" panose="02010600040101010101" pitchFamily="2" charset="-122"/>
              </a:rPr>
              <a:t>2</a:t>
            </a:r>
            <a:r>
              <a:rPr lang="en-US" altLang="zh-CN" dirty="0">
                <a:latin typeface="华文楷体" panose="02010600040101010101" pitchFamily="2" charset="-122"/>
                <a:ea typeface="华文楷体" panose="02010600040101010101" pitchFamily="2" charset="-122"/>
              </a:rPr>
              <a:t>+(1.6-1.7)</a:t>
            </a:r>
            <a:r>
              <a:rPr lang="en-US" altLang="zh-CN" baseline="30000" dirty="0">
                <a:latin typeface="华文楷体" panose="02010600040101010101" pitchFamily="2" charset="-122"/>
                <a:ea typeface="华文楷体" panose="02010600040101010101" pitchFamily="2" charset="-122"/>
              </a:rPr>
              <a:t>2</a:t>
            </a:r>
            <a:r>
              <a:rPr lang="en-US" altLang="zh-CN" dirty="0">
                <a:latin typeface="华文楷体" panose="02010600040101010101" pitchFamily="2" charset="-122"/>
                <a:ea typeface="华文楷体" panose="02010600040101010101" pitchFamily="2" charset="-122"/>
              </a:rPr>
              <a:t>+(1.6-1.8)</a:t>
            </a:r>
            <a:r>
              <a:rPr lang="en-US" altLang="zh-CN" baseline="30000" dirty="0">
                <a:latin typeface="华文楷体" panose="02010600040101010101" pitchFamily="2" charset="-122"/>
                <a:ea typeface="华文楷体" panose="02010600040101010101" pitchFamily="2" charset="-122"/>
              </a:rPr>
              <a:t>2 </a:t>
            </a:r>
            <a:r>
              <a:rPr lang="en-US" altLang="zh-CN" dirty="0">
                <a:latin typeface="华文楷体" panose="02010600040101010101" pitchFamily="2" charset="-122"/>
                <a:ea typeface="华文楷体" panose="02010600040101010101" pitchFamily="2" charset="-122"/>
              </a:rPr>
              <a:t>=0.14</a:t>
            </a:r>
            <a:r>
              <a:rPr lang="zh-CN" altLang="en-US" dirty="0">
                <a:latin typeface="华文楷体" panose="02010600040101010101" pitchFamily="2" charset="-122"/>
                <a:ea typeface="华文楷体" panose="02010600040101010101" pitchFamily="2" charset="-122"/>
              </a:rPr>
              <a:t>依次类推，第一个特征的第二个值</a:t>
            </a:r>
            <a:r>
              <a:rPr lang="en-US" altLang="zh-CN" dirty="0">
                <a:latin typeface="华文楷体" panose="02010600040101010101" pitchFamily="2" charset="-122"/>
                <a:ea typeface="华文楷体" panose="02010600040101010101" pitchFamily="2" charset="-122"/>
              </a:rPr>
              <a:t>0.7</a:t>
            </a:r>
            <a:r>
              <a:rPr lang="zh-CN" altLang="en-US" dirty="0">
                <a:latin typeface="华文楷体" panose="02010600040101010101" pitchFamily="2" charset="-122"/>
                <a:ea typeface="华文楷体" panose="02010600040101010101" pitchFamily="2" charset="-122"/>
              </a:rPr>
              <a:t>作为切分点</a:t>
            </a:r>
            <a:r>
              <a:rPr lang="en-US" altLang="zh-CN" dirty="0">
                <a:latin typeface="华文楷体" panose="02010600040101010101" pitchFamily="2" charset="-122"/>
                <a:ea typeface="华文楷体" panose="02010600040101010101" pitchFamily="2" charset="-122"/>
              </a:rPr>
              <a:t>m(0.7)=0.025</a:t>
            </a:r>
            <a:r>
              <a:rPr lang="zh-CN" altLang="en-US" dirty="0">
                <a:latin typeface="华文楷体" panose="02010600040101010101" pitchFamily="2" charset="-122"/>
                <a:ea typeface="华文楷体" panose="02010600040101010101" pitchFamily="2" charset="-122"/>
              </a:rPr>
              <a:t>，第一个特征的第三个值</a:t>
            </a:r>
            <a:r>
              <a:rPr lang="en-US" altLang="zh-CN" dirty="0">
                <a:latin typeface="华文楷体" panose="02010600040101010101" pitchFamily="2" charset="-122"/>
                <a:ea typeface="华文楷体" panose="02010600040101010101" pitchFamily="2" charset="-122"/>
              </a:rPr>
              <a:t>0.9</a:t>
            </a:r>
            <a:r>
              <a:rPr lang="zh-CN" altLang="en-US" dirty="0">
                <a:latin typeface="华文楷体" panose="02010600040101010101" pitchFamily="2" charset="-122"/>
                <a:ea typeface="华文楷体" panose="02010600040101010101" pitchFamily="2" charset="-122"/>
              </a:rPr>
              <a:t>作为切分点</a:t>
            </a:r>
            <a:r>
              <a:rPr lang="en-US" altLang="zh-CN" dirty="0">
                <a:latin typeface="华文楷体" panose="02010600040101010101" pitchFamily="2" charset="-122"/>
                <a:ea typeface="华文楷体" panose="02010600040101010101" pitchFamily="2" charset="-122"/>
              </a:rPr>
              <a:t>m(0.9)=0.2627</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0.7</a:t>
            </a:r>
            <a:r>
              <a:rPr lang="zh-CN" altLang="en-US" dirty="0">
                <a:latin typeface="华文楷体" panose="02010600040101010101" pitchFamily="2" charset="-122"/>
                <a:ea typeface="华文楷体" panose="02010600040101010101" pitchFamily="2" charset="-122"/>
              </a:rPr>
              <a:t>位最佳切分点，记下此时的平方误差最小对</a:t>
            </a:r>
            <a:r>
              <a:rPr lang="en-US" altLang="zh-CN" dirty="0">
                <a:latin typeface="华文楷体" panose="02010600040101010101" pitchFamily="2" charset="-122"/>
                <a:ea typeface="华文楷体" panose="02010600040101010101" pitchFamily="2" charset="-122"/>
              </a:rPr>
              <a:t>(2,0.7)</a:t>
            </a:r>
            <a:r>
              <a:rPr lang="zh-CN" altLang="en-US" dirty="0">
                <a:latin typeface="华文楷体" panose="02010600040101010101" pitchFamily="2" charset="-122"/>
                <a:ea typeface="华文楷体" panose="02010600040101010101" pitchFamily="2" charset="-122"/>
              </a:rPr>
              <a:t> 以此类推，遍历所有特征，寻找平方误差最小对</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j,s</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，假设本例中最佳切分点为</a:t>
            </a:r>
            <a:r>
              <a:rPr lang="en-US" altLang="zh-CN" dirty="0">
                <a:latin typeface="华文楷体" panose="02010600040101010101" pitchFamily="2" charset="-122"/>
                <a:ea typeface="华文楷体" panose="02010600040101010101" pitchFamily="2" charset="-122"/>
              </a:rPr>
              <a:t>7,</a:t>
            </a:r>
            <a:r>
              <a:rPr lang="zh-CN" altLang="en-US" dirty="0">
                <a:latin typeface="华文楷体" panose="02010600040101010101" pitchFamily="2" charset="-122"/>
                <a:ea typeface="华文楷体" panose="02010600040101010101" pitchFamily="2" charset="-122"/>
              </a:rPr>
              <a:t>即最佳</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j,s</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为</a:t>
            </a:r>
            <a:r>
              <a:rPr lang="en-US" altLang="zh-CN" dirty="0">
                <a:latin typeface="华文楷体" panose="02010600040101010101" pitchFamily="2" charset="-122"/>
                <a:ea typeface="华文楷体" panose="02010600040101010101" pitchFamily="2" charset="-122"/>
              </a:rPr>
              <a:t>(2,7)</a:t>
            </a:r>
            <a:r>
              <a:rPr lang="zh-CN" altLang="en-US" dirty="0">
                <a:latin typeface="华文楷体" panose="02010600040101010101" pitchFamily="2" charset="-122"/>
                <a:ea typeface="华文楷体" panose="02010600040101010101" pitchFamily="2" charset="-122"/>
              </a:rPr>
              <a:t>，将特征空间划分为</a:t>
            </a:r>
            <a:r>
              <a:rPr lang="en-US" altLang="zh-CN" dirty="0">
                <a:latin typeface="华文楷体" panose="02010600040101010101" pitchFamily="2" charset="-122"/>
                <a:ea typeface="华文楷体" panose="02010600040101010101" pitchFamily="2" charset="-122"/>
              </a:rPr>
              <a:t>(R1,R2)</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继续对两个子区域</a:t>
            </a:r>
            <a:r>
              <a:rPr lang="en-US" altLang="zh-CN" dirty="0">
                <a:latin typeface="华文楷体" panose="02010600040101010101" pitchFamily="2" charset="-122"/>
                <a:ea typeface="华文楷体" panose="02010600040101010101" pitchFamily="2" charset="-122"/>
              </a:rPr>
              <a:t>R1</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R2</a:t>
            </a:r>
            <a:r>
              <a:rPr lang="zh-CN" altLang="en-US" dirty="0">
                <a:latin typeface="华文楷体" panose="02010600040101010101" pitchFamily="2" charset="-122"/>
                <a:ea typeface="华文楷体" panose="02010600040101010101" pitchFamily="2" charset="-122"/>
              </a:rPr>
              <a:t>求最佳切分点，递归操作，过程同上</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将输入空间划分为</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个区域</a:t>
            </a:r>
            <a:r>
              <a:rPr lang="en-US" altLang="zh-CN" dirty="0">
                <a:latin typeface="华文楷体" panose="02010600040101010101" pitchFamily="2" charset="-122"/>
                <a:ea typeface="华文楷体" panose="02010600040101010101" pitchFamily="2" charset="-122"/>
              </a:rPr>
              <a:t>R1,R2,…RM,</a:t>
            </a:r>
            <a:r>
              <a:rPr lang="zh-CN" altLang="en-US" dirty="0">
                <a:latin typeface="华文楷体" panose="02010600040101010101" pitchFamily="2" charset="-122"/>
                <a:ea typeface="华文楷体" panose="02010600040101010101" pitchFamily="2" charset="-122"/>
              </a:rPr>
              <a:t>生成决策树</a:t>
            </a:r>
            <a:r>
              <a:rPr lang="en-US" altLang="zh-CN" dirty="0">
                <a:latin typeface="华文楷体" panose="02010600040101010101" pitchFamily="2" charset="-122"/>
                <a:ea typeface="华文楷体" panose="02010600040101010101" pitchFamily="2" charset="-122"/>
              </a:rPr>
              <a:t>f(x)=</a:t>
            </a:r>
            <a:endParaRPr lang="en-US" altLang="zh-CN" dirty="0">
              <a:latin typeface="华文楷体" panose="02010600040101010101" pitchFamily="2" charset="-122"/>
              <a:ea typeface="华文楷体" panose="02010600040101010101" pitchFamily="2" charset="-122"/>
            </a:endParaRPr>
          </a:p>
          <a:p>
            <a:endParaRPr lang="en-US" altLang="zh-CN" baseline="30000" dirty="0"/>
          </a:p>
          <a:p>
            <a:endParaRPr lang="en-US" altLang="zh-CN" baseline="30000" dirty="0"/>
          </a:p>
          <a:p>
            <a:endParaRPr lang="zh-CN" altLang="en-US" dirty="0"/>
          </a:p>
        </p:txBody>
      </p:sp>
      <p:sp>
        <p:nvSpPr>
          <p:cNvPr id="2" name="文本框 1"/>
          <p:cNvSpPr txBox="1"/>
          <p:nvPr/>
        </p:nvSpPr>
        <p:spPr>
          <a:xfrm>
            <a:off x="-2" y="2050013"/>
            <a:ext cx="6976110" cy="369332"/>
          </a:xfrm>
          <a:prstGeom prst="rect">
            <a:avLst/>
          </a:prstGeom>
          <a:noFill/>
        </p:spPr>
        <p:txBody>
          <a:bodyPr wrap="square" rtlCol="0">
            <a:spAutoFit/>
          </a:bodyPr>
          <a:lstStyle/>
          <a:p>
            <a:r>
              <a:rPr lang="en-US" altLang="zh-CN" dirty="0">
                <a:solidFill>
                  <a:schemeClr val="bg1">
                    <a:lumMod val="65000"/>
                  </a:schemeClr>
                </a:solidFill>
              </a:rPr>
              <a:t>           1                         15                       40                                   1.8</a:t>
            </a:r>
            <a:endParaRPr lang="zh-CN" altLang="en-US" dirty="0">
              <a:solidFill>
                <a:schemeClr val="bg1">
                  <a:lumMod val="65000"/>
                </a:schemeClr>
              </a:solidFill>
            </a:endParaRPr>
          </a:p>
        </p:txBody>
      </p:sp>
      <mc:AlternateContent xmlns:mc="http://schemas.openxmlformats.org/markup-compatibility/2006">
        <mc:Choice xmlns:a14="http://schemas.microsoft.com/office/drawing/2010/main" Requires="a14">
          <p:sp>
            <p:nvSpPr>
              <p:cNvPr id="20" name="文本框 19"/>
              <p:cNvSpPr txBox="1"/>
              <p:nvPr/>
            </p:nvSpPr>
            <p:spPr>
              <a:xfrm>
                <a:off x="5923722" y="4270536"/>
                <a:ext cx="541020" cy="77886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r>
                            <a:rPr lang="en-US" altLang="zh-CN" b="0" i="1" smtClean="0">
                              <a:latin typeface="Cambria Math" panose="02040503050406030204" pitchFamily="18" charset="0"/>
                            </a:rPr>
                            <m:t>𝐶</m:t>
                          </m:r>
                          <m:r>
                            <a:rPr lang="en-US" altLang="zh-CN" b="0" i="1" baseline="-25000" smtClean="0">
                              <a:latin typeface="Cambria Math" panose="02040503050406030204" pitchFamily="18" charset="0"/>
                            </a:rPr>
                            <m:t>𝑀</m:t>
                          </m:r>
                          <m:r>
                            <a:rPr lang="en-US" altLang="zh-CN" b="0" i="1" smtClean="0">
                              <a:latin typeface="Cambria Math" panose="02040503050406030204" pitchFamily="18" charset="0"/>
                            </a:rPr>
                            <m:t>𝐼</m:t>
                          </m:r>
                        </m:e>
                      </m:nary>
                    </m:oMath>
                  </m:oMathPara>
                </a14:m>
                <a:endParaRPr lang="zh-CN" altLang="en-US" dirty="0"/>
              </a:p>
            </p:txBody>
          </p:sp>
        </mc:Choice>
        <mc:Fallback>
          <p:sp>
            <p:nvSpPr>
              <p:cNvPr id="20" name="文本框 19"/>
              <p:cNvSpPr txBox="1">
                <a:spLocks noRot="1" noChangeAspect="1" noMove="1" noResize="1" noEditPoints="1" noAdjustHandles="1" noChangeArrowheads="1" noChangeShapeType="1" noTextEdit="1"/>
              </p:cNvSpPr>
              <p:nvPr/>
            </p:nvSpPr>
            <p:spPr>
              <a:xfrm>
                <a:off x="5923722" y="4270536"/>
                <a:ext cx="541020" cy="778868"/>
              </a:xfrm>
              <a:prstGeom prst="rect">
                <a:avLst/>
              </a:prstGeom>
              <a:blipFill rotWithShape="1">
                <a:blip r:embed="rId2"/>
                <a:stretch>
                  <a:fillRect l="-82" t="-21" r="-36773" b="-555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03</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54681"/>
            <a:ext cx="237646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剪枝</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87427" y="3057822"/>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预剪枝</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887428" y="3560963"/>
            <a:ext cx="1893998"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后剪枝</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12909" y="1521205"/>
            <a:ext cx="4572000" cy="646331"/>
          </a:xfrm>
          <a:prstGeom prst="rect">
            <a:avLst/>
          </a:prstGeom>
        </p:spPr>
        <p:txBody>
          <a:bodyPr>
            <a:spAutoFit/>
          </a:bodyPr>
          <a:lstStyle/>
          <a:p>
            <a:r>
              <a:rPr lang="zh-CN" altLang="en-US" sz="3600" b="1" dirty="0">
                <a:solidFill>
                  <a:schemeClr val="accent4"/>
                </a:solidFill>
                <a:latin typeface="微软雅黑" panose="020B0503020204020204" pitchFamily="34" charset="-122"/>
                <a:ea typeface="微软雅黑" panose="020B0503020204020204" pitchFamily="34" charset="-122"/>
              </a:rPr>
              <a:t>剪枝</a:t>
            </a:r>
            <a:endParaRPr lang="zh-CN" altLang="en-US" b="1" dirty="0">
              <a:solidFill>
                <a:schemeClr val="accent4"/>
              </a:solidFill>
              <a:latin typeface="微软雅黑" panose="020B0503020204020204" pitchFamily="34" charset="-122"/>
              <a:ea typeface="微软雅黑" panose="020B0503020204020204" pitchFamily="34" charset="-122"/>
            </a:endParaRPr>
          </a:p>
        </p:txBody>
      </p:sp>
      <p:pic>
        <p:nvPicPr>
          <p:cNvPr id="22" name="图片 21" descr="33af44c9fe23df8286f99d06e678fd1b"/>
          <p:cNvPicPr>
            <a:picLocks noChangeAspect="1"/>
          </p:cNvPicPr>
          <p:nvPr/>
        </p:nvPicPr>
        <p:blipFill>
          <a:blip r:embed="rId1"/>
          <a:stretch>
            <a:fillRect/>
          </a:stretch>
        </p:blipFill>
        <p:spPr>
          <a:xfrm rot="13505325">
            <a:off x="6246011" y="1327153"/>
            <a:ext cx="6233981" cy="598867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69762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剪枝</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131003" y="1277104"/>
            <a:ext cx="9012997" cy="313932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决策树的生成是一种递归算法，这样产生的树很容易过拟合，剪枝就是决策树学习算法解决“过拟合”的主要手段。</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剪枝分为“预剪枝”和“后剪枝”</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预剪枝是在决策树生成过程中，对每个结点在划分前先进行估计，若当前结点的划分不能带来决策树泛化性能的提升，则停止划分并将当前结点标记为叶节点</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后剪枝则是先从训练集生成一颗完整的决策树，然后自底向上的对非叶结点进行考察，若将该结点对应的子树替换为叶节点能带来决策树泛化性能的提升，则将该子树替换为叶节点</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95410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预剪枝</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812416" y="1354725"/>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1"/>
          <a:stretch>
            <a:fillRect/>
          </a:stretch>
        </p:blipFill>
        <p:spPr>
          <a:xfrm rot="16200000">
            <a:off x="323136" y="155764"/>
            <a:ext cx="2325529" cy="3210339"/>
          </a:xfrm>
          <a:prstGeom prst="rect">
            <a:avLst/>
          </a:prstGeom>
        </p:spPr>
      </p:pic>
      <p:sp>
        <p:nvSpPr>
          <p:cNvPr id="21" name="文本框 20"/>
          <p:cNvSpPr txBox="1"/>
          <p:nvPr/>
        </p:nvSpPr>
        <p:spPr>
          <a:xfrm>
            <a:off x="3995530" y="727075"/>
            <a:ext cx="5148470" cy="1200329"/>
          </a:xfrm>
          <a:prstGeom prst="rect">
            <a:avLst/>
          </a:prstGeom>
          <a:noFill/>
        </p:spPr>
        <p:txBody>
          <a:bodyPr wrap="square" rtlCol="0">
            <a:spAutoFit/>
          </a:bodyPr>
          <a:lstStyle/>
          <a:p>
            <a:r>
              <a:rPr lang="zh-CN" altLang="en-US" dirty="0"/>
              <a:t>根据信息增益原则，选取“脐部”为属性对训练集进行划分，根据“预剪枝”的定义，要判断当前结点能否带来决策树泛化性能的提升。</a:t>
            </a:r>
            <a:endParaRPr lang="en-US" altLang="zh-CN" dirty="0"/>
          </a:p>
          <a:p>
            <a:endParaRPr lang="zh-CN" altLang="en-US" dirty="0"/>
          </a:p>
        </p:txBody>
      </p:sp>
      <p:pic>
        <p:nvPicPr>
          <p:cNvPr id="22" name="图片 21"/>
          <p:cNvPicPr>
            <a:picLocks noChangeAspect="1"/>
          </p:cNvPicPr>
          <p:nvPr/>
        </p:nvPicPr>
        <p:blipFill>
          <a:blip r:embed="rId2"/>
          <a:stretch>
            <a:fillRect/>
          </a:stretch>
        </p:blipFill>
        <p:spPr>
          <a:xfrm rot="16200000">
            <a:off x="979633" y="2070691"/>
            <a:ext cx="2147950" cy="3883844"/>
          </a:xfrm>
          <a:prstGeom prst="rect">
            <a:avLst/>
          </a:prstGeom>
        </p:spPr>
      </p:pic>
      <p:pic>
        <p:nvPicPr>
          <p:cNvPr id="26" name="图片 25"/>
          <p:cNvPicPr>
            <a:picLocks noChangeAspect="1"/>
          </p:cNvPicPr>
          <p:nvPr/>
        </p:nvPicPr>
        <p:blipFill>
          <a:blip r:embed="rId3"/>
          <a:stretch>
            <a:fillRect/>
          </a:stretch>
        </p:blipFill>
        <p:spPr>
          <a:xfrm>
            <a:off x="4157072" y="1622250"/>
            <a:ext cx="4601380" cy="3521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99660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后剪枝</a:t>
            </a:r>
            <a:r>
              <a:rPr lang="en-US" altLang="zh-CN" sz="2000" b="1" dirty="0">
                <a:solidFill>
                  <a:prstClr val="white"/>
                </a:solidFill>
                <a:latin typeface="微软雅黑" panose="020B0503020204020204" pitchFamily="34" charset="-122"/>
                <a:ea typeface="微软雅黑" panose="020B0503020204020204" pitchFamily="34" charset="-122"/>
              </a:rPr>
              <a:t>——REP(</a:t>
            </a:r>
            <a:r>
              <a:rPr lang="zh-CN" altLang="en-US" sz="2000" b="1" dirty="0">
                <a:solidFill>
                  <a:prstClr val="white"/>
                </a:solidFill>
                <a:latin typeface="微软雅黑" panose="020B0503020204020204" pitchFamily="34" charset="-122"/>
                <a:ea typeface="微软雅黑" panose="020B0503020204020204" pitchFamily="34" charset="-122"/>
              </a:rPr>
              <a:t>错误率降低剪枝</a:t>
            </a:r>
            <a:r>
              <a:rPr lang="en-US" altLang="zh-CN" sz="2000" b="1" dirty="0">
                <a:solidFill>
                  <a:prstClr val="white"/>
                </a:solidFill>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812416" y="1354725"/>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pic>
        <p:nvPicPr>
          <p:cNvPr id="20" name="图片 19"/>
          <p:cNvPicPr>
            <a:picLocks noChangeAspect="1"/>
          </p:cNvPicPr>
          <p:nvPr/>
        </p:nvPicPr>
        <p:blipFill>
          <a:blip r:embed="rId1"/>
          <a:stretch>
            <a:fillRect/>
          </a:stretch>
        </p:blipFill>
        <p:spPr>
          <a:xfrm rot="16200000">
            <a:off x="323136" y="155764"/>
            <a:ext cx="2325529" cy="3210339"/>
          </a:xfrm>
          <a:prstGeom prst="rect">
            <a:avLst/>
          </a:prstGeom>
        </p:spPr>
      </p:pic>
      <p:sp>
        <p:nvSpPr>
          <p:cNvPr id="21" name="文本框 20"/>
          <p:cNvSpPr txBox="1"/>
          <p:nvPr/>
        </p:nvSpPr>
        <p:spPr>
          <a:xfrm>
            <a:off x="3883527" y="634144"/>
            <a:ext cx="514847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根据“后剪枝”的定义，</a:t>
            </a:r>
            <a:r>
              <a:rPr lang="zh-CN" altLang="en-US" dirty="0">
                <a:latin typeface="华文楷体" panose="02010600040101010101" pitchFamily="2" charset="-122"/>
                <a:ea typeface="华文楷体" panose="02010600040101010101" pitchFamily="2" charset="-122"/>
              </a:rPr>
              <a:t>自底向上的对非叶结点进行考察，</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要判断</a:t>
            </a:r>
            <a:r>
              <a:rPr lang="zh-CN" altLang="en-US" dirty="0">
                <a:latin typeface="华文楷体" panose="02010600040101010101" pitchFamily="2" charset="-122"/>
                <a:ea typeface="华文楷体" panose="02010600040101010101" pitchFamily="2" charset="-122"/>
              </a:rPr>
              <a:t>若将该结点对应的子树替换为叶节点能否带来决策树泛化性能的提升</a:t>
            </a:r>
            <a:endPar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6" name="图片 25"/>
          <p:cNvPicPr>
            <a:picLocks noChangeAspect="1"/>
          </p:cNvPicPr>
          <p:nvPr/>
        </p:nvPicPr>
        <p:blipFill>
          <a:blip r:embed="rId2"/>
          <a:stretch>
            <a:fillRect/>
          </a:stretch>
        </p:blipFill>
        <p:spPr>
          <a:xfrm>
            <a:off x="4157072" y="1622250"/>
            <a:ext cx="4601380" cy="3521250"/>
          </a:xfrm>
          <a:prstGeom prst="rect">
            <a:avLst/>
          </a:prstGeom>
        </p:spPr>
      </p:pic>
      <p:pic>
        <p:nvPicPr>
          <p:cNvPr id="2" name="图片 1"/>
          <p:cNvPicPr>
            <a:picLocks noChangeAspect="1"/>
          </p:cNvPicPr>
          <p:nvPr/>
        </p:nvPicPr>
        <p:blipFill>
          <a:blip r:embed="rId3"/>
          <a:stretch>
            <a:fillRect/>
          </a:stretch>
        </p:blipFill>
        <p:spPr>
          <a:xfrm rot="16200000">
            <a:off x="1186869" y="1873354"/>
            <a:ext cx="2082362" cy="44561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4</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4009303"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后剪枝</a:t>
            </a:r>
            <a:r>
              <a:rPr lang="en-US" altLang="zh-CN" sz="2000" b="1" dirty="0">
                <a:solidFill>
                  <a:prstClr val="white"/>
                </a:solidFill>
                <a:latin typeface="微软雅黑" panose="020B0503020204020204" pitchFamily="34" charset="-122"/>
                <a:ea typeface="微软雅黑" panose="020B0503020204020204" pitchFamily="34" charset="-122"/>
              </a:rPr>
              <a:t>——CCP(</a:t>
            </a:r>
            <a:r>
              <a:rPr lang="zh-CN" altLang="en-US" sz="2000" b="1" dirty="0">
                <a:solidFill>
                  <a:prstClr val="white"/>
                </a:solidFill>
                <a:latin typeface="微软雅黑" panose="020B0503020204020204" pitchFamily="34" charset="-122"/>
                <a:ea typeface="微软雅黑" panose="020B0503020204020204" pitchFamily="34" charset="-122"/>
              </a:rPr>
              <a:t>代价复杂度剪枝</a:t>
            </a:r>
            <a:r>
              <a:rPr lang="en-US" altLang="zh-CN" sz="2000" b="1" dirty="0">
                <a:solidFill>
                  <a:prstClr val="white"/>
                </a:solidFill>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812416" y="1354725"/>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6" name="文本框 5"/>
              <p:cNvSpPr txBox="1"/>
              <p:nvPr/>
            </p:nvSpPr>
            <p:spPr>
              <a:xfrm>
                <a:off x="0" y="586031"/>
                <a:ext cx="9144000"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类比于正则化的极大似然估计，决策树既要使样本数加权求熵和变小，也不能使其过拟合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即子树不能过大</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所以为了使两者都取最小值，便两者相加得到损失函数的正则化</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C</a:t>
                </a:r>
                <a14:m>
                  <m:oMath xmlns:m="http://schemas.openxmlformats.org/officeDocument/2006/math">
                    <m:r>
                      <a:rPr lang="zh-CN" altLang="en-US" i="1" baseline="-25000" smtClean="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(T)=C(T)+</a:t>
                </a:r>
                <a14:m>
                  <m:oMath xmlns:m="http://schemas.openxmlformats.org/officeDocument/2006/math">
                    <m:r>
                      <a:rPr lang="zh-CN" altLang="en-US" i="1" smtClean="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a:t>
                </a:r>
                <a:endParaRPr lang="zh-CN" altLang="en-US" dirty="0">
                  <a:latin typeface="华文楷体" panose="02010600040101010101" pitchFamily="2" charset="-122"/>
                  <a:ea typeface="华文楷体" panose="02010600040101010101"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0" y="586031"/>
                <a:ext cx="9144000" cy="923330"/>
              </a:xfrm>
              <a:prstGeom prst="rect">
                <a:avLst/>
              </a:prstGeom>
              <a:blipFill rotWithShape="1">
                <a:blip r:embed="rId1"/>
                <a:stretch>
                  <a:fillRect t="-61"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0" y="1473200"/>
                <a:ext cx="8436789"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从整体树</a:t>
                </a:r>
                <a:r>
                  <a:rPr lang="en-US" altLang="zh-CN" dirty="0">
                    <a:latin typeface="华文楷体" panose="02010600040101010101" pitchFamily="2" charset="-122"/>
                    <a:ea typeface="华文楷体" panose="02010600040101010101" pitchFamily="2" charset="-122"/>
                  </a:rPr>
                  <a:t>T0</a:t>
                </a:r>
                <a:r>
                  <a:rPr lang="zh-CN" altLang="en-US" dirty="0">
                    <a:latin typeface="华文楷体" panose="02010600040101010101" pitchFamily="2" charset="-122"/>
                    <a:ea typeface="华文楷体" panose="02010600040101010101" pitchFamily="2" charset="-122"/>
                  </a:rPr>
                  <a:t>开始剪枝，对</a:t>
                </a:r>
                <a:r>
                  <a:rPr lang="en-US" altLang="zh-CN" dirty="0">
                    <a:latin typeface="华文楷体" panose="02010600040101010101" pitchFamily="2" charset="-122"/>
                    <a:ea typeface="华文楷体" panose="02010600040101010101" pitchFamily="2" charset="-122"/>
                  </a:rPr>
                  <a:t>T0</a:t>
                </a:r>
                <a:r>
                  <a:rPr lang="zh-CN" altLang="en-US" dirty="0">
                    <a:latin typeface="华文楷体" panose="02010600040101010101" pitchFamily="2" charset="-122"/>
                    <a:ea typeface="华文楷体" panose="02010600040101010101" pitchFamily="2" charset="-122"/>
                  </a:rPr>
                  <a:t>的任意内部结点</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，以</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为根节点子树</a:t>
                </a:r>
                <a:r>
                  <a:rPr lang="en-US" altLang="zh-CN" dirty="0">
                    <a:latin typeface="华文楷体" panose="02010600040101010101" pitchFamily="2" charset="-122"/>
                    <a:ea typeface="华文楷体" panose="02010600040101010101" pitchFamily="2" charset="-122"/>
                  </a:rPr>
                  <a:t>Tt(</a:t>
                </a:r>
                <a:r>
                  <a:rPr lang="zh-CN" altLang="en-US" dirty="0">
                    <a:latin typeface="华文楷体" panose="02010600040101010101" pitchFamily="2" charset="-122"/>
                    <a:ea typeface="华文楷体" panose="02010600040101010101" pitchFamily="2" charset="-122"/>
                  </a:rPr>
                  <a:t>剪枝前</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的损失 函数为</a:t>
                </a:r>
                <a:r>
                  <a:rPr lang="en-US" altLang="zh-CN" dirty="0">
                    <a:latin typeface="华文楷体" panose="02010600040101010101" pitchFamily="2" charset="-122"/>
                    <a:ea typeface="华文楷体" panose="02010600040101010101" pitchFamily="2" charset="-122"/>
                  </a:rPr>
                  <a:t>C</a:t>
                </a:r>
                <a14:m>
                  <m:oMath xmlns:m="http://schemas.openxmlformats.org/officeDocument/2006/math">
                    <m:r>
                      <a:rPr lang="zh-CN" altLang="en-US" i="1" baseline="-25000" smtClean="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(Tt)=C(Tt)+</a:t>
                </a:r>
                <a14:m>
                  <m:oMath xmlns:m="http://schemas.openxmlformats.org/officeDocument/2006/math">
                    <m:r>
                      <a:rPr lang="zh-CN" altLang="en-US" i="1">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|Tt|,</a:t>
                </a:r>
                <a:r>
                  <a:rPr lang="zh-CN" altLang="en-US" dirty="0">
                    <a:latin typeface="华文楷体" panose="02010600040101010101" pitchFamily="2" charset="-122"/>
                    <a:ea typeface="华文楷体" panose="02010600040101010101" pitchFamily="2" charset="-122"/>
                  </a:rPr>
                  <a:t>以</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为单节点</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剪枝后</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的损失函数为</a:t>
                </a:r>
                <a:r>
                  <a:rPr lang="en-US" altLang="zh-CN" dirty="0">
                    <a:latin typeface="华文楷体" panose="02010600040101010101" pitchFamily="2" charset="-122"/>
                    <a:ea typeface="华文楷体" panose="02010600040101010101" pitchFamily="2" charset="-122"/>
                  </a:rPr>
                  <a:t>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(t)=C(t)+</a:t>
                </a:r>
                <a14:m>
                  <m:oMath xmlns:m="http://schemas.openxmlformats.org/officeDocument/2006/math">
                    <m:r>
                      <a:rPr lang="zh-CN" altLang="en-US" i="1">
                        <a:latin typeface="Cambria Math" panose="02040503050406030204" pitchFamily="18" charset="0"/>
                      </a:rPr>
                      <m:t>𝛼</m:t>
                    </m:r>
                  </m:oMath>
                </a14:m>
                <a:endParaRPr lang="en-US" altLang="zh-CN" dirty="0">
                  <a:latin typeface="华文楷体" panose="02010600040101010101" pitchFamily="2" charset="-122"/>
                  <a:ea typeface="华文楷体" panose="02010600040101010101" pitchFamily="2"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0" y="1473200"/>
                <a:ext cx="8436789" cy="646331"/>
              </a:xfrm>
              <a:prstGeom prst="rect">
                <a:avLst/>
              </a:prstGeom>
              <a:blipFill rotWithShape="1">
                <a:blip r:embed="rId2"/>
                <a:stretch>
                  <a:fillRect r="2"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074296" y="2219110"/>
                <a:ext cx="7069704" cy="2910205"/>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当</a:t>
                </a:r>
                <a14:m>
                  <m:oMath xmlns:m="http://schemas.openxmlformats.org/officeDocument/2006/math">
                    <m:r>
                      <a:rPr lang="zh-CN" altLang="en-US" i="1" smtClean="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时或者极小时，</a:t>
                </a:r>
                <a:r>
                  <a:rPr lang="en-US" altLang="zh-CN" dirty="0">
                    <a:latin typeface="华文楷体" panose="02010600040101010101" pitchFamily="2" charset="-122"/>
                    <a:ea typeface="华文楷体" panose="02010600040101010101" pitchFamily="2" charset="-122"/>
                  </a:rPr>
                  <a:t> 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(Tt)&lt; 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（因剪枝后预测误差减小）</a:t>
                </a:r>
                <a:endParaRPr lang="en-US" altLang="zh-CN" dirty="0">
                  <a:latin typeface="华文楷体" panose="02010600040101010101" pitchFamily="2" charset="-122"/>
                  <a:ea typeface="华文楷体" panose="02010600040101010101" pitchFamily="2" charset="-122"/>
                </a:endParaRPr>
              </a:p>
              <a:p>
                <a14:m>
                  <m:oMath xmlns:m="http://schemas.openxmlformats.org/officeDocument/2006/math">
                    <m:r>
                      <a:rPr lang="zh-CN" altLang="en-US" i="1" smtClean="0">
                        <a:latin typeface="Cambria Math" panose="02040503050406030204" pitchFamily="18" charset="0"/>
                      </a:rPr>
                      <m:t>𝛼</m:t>
                    </m:r>
                    <m:r>
                      <a:rPr lang="zh-CN" altLang="en-US" i="1">
                        <a:latin typeface="Cambria Math" panose="02040503050406030204" pitchFamily="18" charset="0"/>
                      </a:rPr>
                      <m:t>当</m:t>
                    </m:r>
                  </m:oMath>
                </a14:m>
                <a:r>
                  <a:rPr lang="zh-CN" altLang="en-US" dirty="0">
                    <a:latin typeface="华文楷体" panose="02010600040101010101" pitchFamily="2" charset="-122"/>
                    <a:ea typeface="华文楷体" panose="02010600040101010101" pitchFamily="2" charset="-122"/>
                  </a:rPr>
                  <a:t>增大时，在某一处</a:t>
                </a:r>
                <a14:m>
                  <m:oMath xmlns:m="http://schemas.openxmlformats.org/officeDocument/2006/math">
                    <m:r>
                      <a:rPr lang="zh-CN" altLang="en-US" i="1">
                        <a:latin typeface="Cambria Math" panose="02040503050406030204" pitchFamily="18" charset="0"/>
                      </a:rPr>
                      <m:t>𝛼</m:t>
                    </m:r>
                  </m:oMath>
                </a14:m>
                <a:r>
                  <a:rPr lang="zh-CN" altLang="en-US" dirty="0">
                    <a:latin typeface="华文楷体" panose="02010600040101010101" pitchFamily="2" charset="-122"/>
                    <a:ea typeface="华文楷体" panose="02010600040101010101" pitchFamily="2" charset="-122"/>
                  </a:rPr>
                  <a:t>有</a:t>
                </a:r>
                <a:r>
                  <a:rPr lang="en-US" altLang="zh-CN" dirty="0">
                    <a:latin typeface="华文楷体" panose="02010600040101010101" pitchFamily="2" charset="-122"/>
                    <a:ea typeface="华文楷体" panose="02010600040101010101" pitchFamily="2" charset="-122"/>
                  </a:rPr>
                  <a:t>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(Tt)= 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因惩罚因子对剪枝前的惩罚力度更大</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，故</a:t>
                </a:r>
                <a:r>
                  <a:rPr lang="en-US" altLang="zh-CN" dirty="0">
                    <a:latin typeface="华文楷体" panose="02010600040101010101" pitchFamily="2" charset="-122"/>
                    <a:ea typeface="华文楷体" panose="02010600040101010101" pitchFamily="2" charset="-122"/>
                  </a:rPr>
                  <a:t>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(Tt)= C</a:t>
                </a:r>
                <a14:m>
                  <m:oMath xmlns:m="http://schemas.openxmlformats.org/officeDocument/2006/math">
                    <m:r>
                      <a:rPr lang="zh-CN" altLang="en-US" i="1" baseline="-25000">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时，</a:t>
                </a:r>
                <a14:m>
                  <m:oMath xmlns:m="http://schemas.openxmlformats.org/officeDocument/2006/math">
                    <m:r>
                      <a:rPr lang="zh-CN" altLang="en-US" i="1">
                        <a:latin typeface="Cambria Math" panose="02040503050406030204" pitchFamily="18" charset="0"/>
                      </a:rPr>
                      <m:t>𝛼</m:t>
                    </m:r>
                  </m:oMath>
                </a14:m>
                <a:r>
                  <a:rPr lang="en-US" altLang="zh-CN" dirty="0">
                    <a:latin typeface="华文楷体" panose="02010600040101010101" pitchFamily="2" charset="-122"/>
                    <a:ea typeface="华文楷体" panose="02010600040101010101" pitchFamily="2" charset="-122"/>
                  </a:rPr>
                  <a:t>=</a:t>
                </a:r>
                <a14:m>
                  <m:oMath xmlns:m="http://schemas.openxmlformats.org/officeDocument/2006/math">
                    <m:f>
                      <m:fPr>
                        <m:ctrlPr>
                          <a:rPr lang="en-US" altLang="zh-CN" i="1" dirty="0" smtClean="0">
                            <a:latin typeface="Cambria Math" panose="02040503050406030204" pitchFamily="18" charset="0"/>
                            <a:ea typeface="华文楷体" panose="02010600040101010101" pitchFamily="2" charset="-122"/>
                          </a:rPr>
                        </m:ctrlPr>
                      </m:fPr>
                      <m:num>
                        <m:r>
                          <a:rPr lang="en-US" altLang="zh-CN" b="0" i="1" dirty="0" smtClean="0">
                            <a:latin typeface="Cambria Math" panose="02040503050406030204" pitchFamily="18" charset="0"/>
                            <a:ea typeface="华文楷体" panose="02010600040101010101" pitchFamily="2" charset="-122"/>
                          </a:rPr>
                          <m:t>𝐶</m:t>
                        </m:r>
                        <m:d>
                          <m:dPr>
                            <m:ctrlPr>
                              <a:rPr lang="en-US" altLang="zh-CN" b="0" i="1" dirty="0" smtClean="0">
                                <a:latin typeface="Cambria Math" panose="02040503050406030204" pitchFamily="18" charset="0"/>
                                <a:ea typeface="华文楷体" panose="02010600040101010101" pitchFamily="2" charset="-122"/>
                              </a:rPr>
                            </m:ctrlPr>
                          </m:dPr>
                          <m:e>
                            <m:r>
                              <a:rPr lang="en-US" altLang="zh-CN" b="0" i="1" dirty="0" smtClean="0">
                                <a:latin typeface="Cambria Math" panose="02040503050406030204" pitchFamily="18" charset="0"/>
                                <a:ea typeface="华文楷体" panose="02010600040101010101" pitchFamily="2" charset="-122"/>
                              </a:rPr>
                              <m:t>𝑡</m:t>
                            </m:r>
                          </m:e>
                        </m:d>
                        <m:r>
                          <a:rPr lang="en-US" altLang="zh-CN" b="0" i="1" dirty="0" smtClean="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𝐶</m:t>
                        </m:r>
                        <m:r>
                          <a:rPr lang="en-US" altLang="zh-CN" b="0" i="1" dirty="0" smtClean="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𝑇𝑡</m:t>
                        </m:r>
                        <m:r>
                          <a:rPr lang="en-US" altLang="zh-CN" b="0" i="1" dirty="0" smtClean="0">
                            <a:latin typeface="Cambria Math" panose="02040503050406030204" pitchFamily="18" charset="0"/>
                            <a:ea typeface="华文楷体" panose="02010600040101010101" pitchFamily="2" charset="-122"/>
                          </a:rPr>
                          <m:t>)</m:t>
                        </m:r>
                      </m:num>
                      <m:den>
                        <m:r>
                          <a:rPr lang="en-US" altLang="zh-CN" i="1" dirty="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𝑇𝑡</m:t>
                        </m:r>
                        <m:r>
                          <a:rPr lang="en-US" altLang="zh-CN" i="1" dirty="0" smtClean="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1</m:t>
                        </m:r>
                      </m:den>
                    </m:f>
                  </m:oMath>
                </a14:m>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此时的子树和单节点树</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有相同的损失函数值，但是</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结点少模型更简单， 故进行剪枝</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因此，对于决策树</a:t>
                </a:r>
                <a:r>
                  <a:rPr lang="en-US" altLang="zh-CN" dirty="0">
                    <a:latin typeface="华文楷体" panose="02010600040101010101" pitchFamily="2" charset="-122"/>
                    <a:ea typeface="华文楷体" panose="02010600040101010101" pitchFamily="2" charset="-122"/>
                  </a:rPr>
                  <a:t>T0</a:t>
                </a:r>
                <a:r>
                  <a:rPr lang="zh-CN" altLang="en-US" dirty="0">
                    <a:latin typeface="华文楷体" panose="02010600040101010101" pitchFamily="2" charset="-122"/>
                    <a:ea typeface="华文楷体" panose="02010600040101010101" pitchFamily="2" charset="-122"/>
                  </a:rPr>
                  <a:t>中每一个内部结点，都可以计算</a:t>
                </a:r>
                <a:r>
                  <a:rPr lang="en-US" altLang="zh-CN" dirty="0">
                    <a:latin typeface="华文楷体" panose="02010600040101010101" pitchFamily="2" charset="-122"/>
                    <a:ea typeface="华文楷体" panose="02010600040101010101" pitchFamily="2" charset="-122"/>
                  </a:rPr>
                  <a:t>g(t)=</a:t>
                </a:r>
                <a14:m>
                  <m:oMath xmlns:m="http://schemas.openxmlformats.org/officeDocument/2006/math">
                    <m:f>
                      <m:fPr>
                        <m:ctrlPr>
                          <a:rPr lang="en-US" altLang="zh-CN" i="1" dirty="0" smtClean="0">
                            <a:latin typeface="Cambria Math" panose="02040503050406030204" pitchFamily="18" charset="0"/>
                            <a:ea typeface="华文楷体" panose="02010600040101010101" pitchFamily="2" charset="-122"/>
                          </a:rPr>
                        </m:ctrlPr>
                      </m:fPr>
                      <m:num>
                        <m:r>
                          <a:rPr lang="en-US" altLang="zh-CN" b="0" i="1" dirty="0" smtClean="0">
                            <a:latin typeface="Cambria Math" panose="02040503050406030204" pitchFamily="18" charset="0"/>
                            <a:ea typeface="华文楷体" panose="02010600040101010101" pitchFamily="2" charset="-122"/>
                          </a:rPr>
                          <m:t>𝐶</m:t>
                        </m:r>
                        <m:d>
                          <m:dPr>
                            <m:ctrlPr>
                              <a:rPr lang="en-US" altLang="zh-CN" b="0" i="1" dirty="0" smtClean="0">
                                <a:latin typeface="Cambria Math" panose="02040503050406030204" pitchFamily="18" charset="0"/>
                                <a:ea typeface="华文楷体" panose="02010600040101010101" pitchFamily="2" charset="-122"/>
                              </a:rPr>
                            </m:ctrlPr>
                          </m:dPr>
                          <m:e>
                            <m:r>
                              <a:rPr lang="en-US" altLang="zh-CN" b="0" i="1" dirty="0" smtClean="0">
                                <a:latin typeface="Cambria Math" panose="02040503050406030204" pitchFamily="18" charset="0"/>
                                <a:ea typeface="华文楷体" panose="02010600040101010101" pitchFamily="2" charset="-122"/>
                              </a:rPr>
                              <m:t>𝑡</m:t>
                            </m:r>
                          </m:e>
                        </m:d>
                        <m:r>
                          <a:rPr lang="en-US" altLang="zh-CN" b="0" i="1" dirty="0" smtClean="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𝐶</m:t>
                        </m:r>
                        <m:r>
                          <a:rPr lang="en-US" altLang="zh-CN" b="0" i="1" dirty="0" smtClean="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𝑇𝑡</m:t>
                        </m:r>
                        <m:r>
                          <a:rPr lang="en-US" altLang="zh-CN" b="0" i="1" dirty="0" smtClean="0">
                            <a:latin typeface="Cambria Math" panose="02040503050406030204" pitchFamily="18" charset="0"/>
                            <a:ea typeface="华文楷体" panose="02010600040101010101" pitchFamily="2" charset="-122"/>
                          </a:rPr>
                          <m:t>)</m:t>
                        </m:r>
                      </m:num>
                      <m:den>
                        <m:r>
                          <a:rPr lang="en-US" altLang="zh-CN" i="1" dirty="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𝑇𝑡</m:t>
                        </m:r>
                        <m:r>
                          <a:rPr lang="en-US" altLang="zh-CN" i="1" dirty="0" smtClean="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m:t>
                        </m:r>
                        <m:r>
                          <a:rPr lang="en-US" altLang="zh-CN" b="0" i="1" dirty="0" smtClean="0">
                            <a:latin typeface="Cambria Math" panose="02040503050406030204" pitchFamily="18" charset="0"/>
                            <a:ea typeface="华文楷体" panose="02010600040101010101" pitchFamily="2" charset="-122"/>
                          </a:rPr>
                          <m:t>1</m:t>
                        </m:r>
                      </m:den>
                    </m:f>
                  </m:oMath>
                </a14:m>
                <a:endParaRPr lang="en-US" altLang="zh-CN" b="0"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在树</a:t>
                </a:r>
                <a:r>
                  <a:rPr lang="en-US" altLang="zh-CN" dirty="0">
                    <a:latin typeface="华文楷体" panose="02010600040101010101" pitchFamily="2" charset="-122"/>
                    <a:ea typeface="华文楷体" panose="02010600040101010101" pitchFamily="2" charset="-122"/>
                  </a:rPr>
                  <a:t>T0</a:t>
                </a:r>
                <a:r>
                  <a:rPr lang="zh-CN" altLang="en-US" dirty="0">
                    <a:latin typeface="华文楷体" panose="02010600040101010101" pitchFamily="2" charset="-122"/>
                    <a:ea typeface="华文楷体" panose="02010600040101010101" pitchFamily="2" charset="-122"/>
                  </a:rPr>
                  <a:t>中减去</a:t>
                </a:r>
                <a:r>
                  <a:rPr lang="en-US" altLang="zh-CN" dirty="0">
                    <a:latin typeface="华文楷体" panose="02010600040101010101" pitchFamily="2" charset="-122"/>
                    <a:ea typeface="华文楷体" panose="02010600040101010101" pitchFamily="2" charset="-122"/>
                  </a:rPr>
                  <a:t>g(t)</a:t>
                </a:r>
                <a:r>
                  <a:rPr lang="zh-CN" altLang="en-US" dirty="0">
                    <a:latin typeface="华文楷体" panose="02010600040101010101" pitchFamily="2" charset="-122"/>
                    <a:ea typeface="华文楷体" panose="02010600040101010101" pitchFamily="2" charset="-122"/>
                  </a:rPr>
                  <a:t>最小的子树</a:t>
                </a:r>
                <a:r>
                  <a:rPr lang="en-US" altLang="zh-CN" dirty="0">
                    <a:latin typeface="华文楷体" panose="02010600040101010101" pitchFamily="2" charset="-122"/>
                    <a:ea typeface="华文楷体" panose="02010600040101010101" pitchFamily="2" charset="-122"/>
                  </a:rPr>
                  <a:t>T(t)</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因为当</a:t>
                </a:r>
                <a:r>
                  <a:rPr lang="en-US" altLang="zh-CN" dirty="0">
                    <a:latin typeface="华文楷体" panose="02010600040101010101" pitchFamily="2" charset="-122"/>
                    <a:ea typeface="华文楷体" panose="02010600040101010101" pitchFamily="2" charset="-122"/>
                  </a:rPr>
                  <a:t>α</a:t>
                </a:r>
                <a:r>
                  <a:rPr lang="zh-CN" altLang="en-US" dirty="0">
                    <a:latin typeface="华文楷体" panose="02010600040101010101" pitchFamily="2" charset="-122"/>
                    <a:ea typeface="华文楷体" panose="02010600040101010101" pitchFamily="2" charset="-122"/>
                  </a:rPr>
                  <a:t>偏小，最优子树</a:t>
                </a:r>
                <a:r>
                  <a:rPr lang="en-US" altLang="zh-CN" dirty="0">
                    <a:latin typeface="华文楷体" panose="02010600040101010101" pitchFamily="2" charset="-122"/>
                    <a:ea typeface="华文楷体" panose="02010600040101010101" pitchFamily="2" charset="-122"/>
                  </a:rPr>
                  <a:t>T α</a:t>
                </a:r>
                <a:r>
                  <a:rPr lang="zh-CN" altLang="en-US" dirty="0">
                    <a:latin typeface="华文楷体" panose="02010600040101010101" pitchFamily="2" charset="-122"/>
                    <a:ea typeface="华文楷体" panose="02010600040101010101" pitchFamily="2" charset="-122"/>
                  </a:rPr>
                  <a:t>偏大，子树偏大意味着拟合程度更好。因此，在都满足剪枝的条件下，选择拟合程度更高的子树</a:t>
                </a:r>
                <a:r>
                  <a:rPr lang="en-US"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2074296" y="2219110"/>
                <a:ext cx="7069704" cy="2910205"/>
              </a:xfrm>
              <a:prstGeom prst="rect">
                <a:avLst/>
              </a:prstGeom>
              <a:blipFill rotWithShape="1">
                <a:blip r:embed="rId3"/>
                <a:stretch>
                  <a:fillRect l="-5" t="-14" b="14"/>
                </a:stretch>
              </a:blipFill>
            </p:spPr>
            <p:txBody>
              <a:bodyPr/>
              <a:lstStyle/>
              <a:p>
                <a:r>
                  <a:rPr lang="zh-CN" altLang="en-US">
                    <a:noFill/>
                  </a:rPr>
                  <a:t> </a:t>
                </a:r>
              </a:p>
            </p:txBody>
          </p:sp>
        </mc:Fallback>
      </mc:AlternateContent>
      <p:pic>
        <p:nvPicPr>
          <p:cNvPr id="30" name="图片 29"/>
          <p:cNvPicPr>
            <a:picLocks noChangeAspect="1"/>
          </p:cNvPicPr>
          <p:nvPr/>
        </p:nvPicPr>
        <p:blipFill>
          <a:blip r:embed="rId4"/>
          <a:stretch>
            <a:fillRect/>
          </a:stretch>
        </p:blipFill>
        <p:spPr>
          <a:xfrm>
            <a:off x="121796" y="2403796"/>
            <a:ext cx="1952500" cy="238313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4260253" y="3036194"/>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p:cNvSpPr/>
          <p:nvPr/>
        </p:nvSpPr>
        <p:spPr>
          <a:xfrm>
            <a:off x="4260253" y="2237261"/>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p:cNvSpPr/>
          <p:nvPr/>
        </p:nvSpPr>
        <p:spPr>
          <a:xfrm>
            <a:off x="4260253" y="144617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a:off x="4260253" y="644363"/>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4" name="组合 43"/>
          <p:cNvGrpSpPr/>
          <p:nvPr/>
        </p:nvGrpSpPr>
        <p:grpSpPr>
          <a:xfrm>
            <a:off x="4340355" y="463760"/>
            <a:ext cx="3155310" cy="776123"/>
            <a:chOff x="4125739" y="525473"/>
            <a:chExt cx="3155310" cy="776123"/>
          </a:xfrm>
        </p:grpSpPr>
        <p:sp>
          <p:nvSpPr>
            <p:cNvPr id="30" name="TextBox 37"/>
            <p:cNvSpPr txBox="1"/>
            <p:nvPr/>
          </p:nvSpPr>
          <p:spPr>
            <a:xfrm>
              <a:off x="4125739" y="770681"/>
              <a:ext cx="491962"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32" name="TextBox 39"/>
            <p:cNvSpPr txBox="1"/>
            <p:nvPr/>
          </p:nvSpPr>
          <p:spPr>
            <a:xfrm>
              <a:off x="4883655" y="525473"/>
              <a:ext cx="2397394" cy="622364"/>
            </a:xfrm>
            <a:prstGeom prst="rect">
              <a:avLst/>
            </a:prstGeom>
            <a:noFill/>
          </p:spPr>
          <p:txBody>
            <a:bodyPr wrap="none" lIns="360000" tIns="0" rIns="0" bIns="0" anchor="b" anchorCtr="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决策树的初步了解</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340355" y="1084763"/>
            <a:ext cx="3363828" cy="1015903"/>
            <a:chOff x="4102295" y="1273814"/>
            <a:chExt cx="3363828" cy="1015903"/>
          </a:xfrm>
        </p:grpSpPr>
        <p:sp>
          <p:nvSpPr>
            <p:cNvPr id="26" name="TextBox 42"/>
            <p:cNvSpPr txBox="1"/>
            <p:nvPr/>
          </p:nvSpPr>
          <p:spPr>
            <a:xfrm>
              <a:off x="4102295" y="1574240"/>
              <a:ext cx="53885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8" name="TextBox 44"/>
            <p:cNvSpPr txBox="1"/>
            <p:nvPr/>
          </p:nvSpPr>
          <p:spPr>
            <a:xfrm>
              <a:off x="4956071" y="1273814"/>
              <a:ext cx="2510052" cy="881388"/>
            </a:xfrm>
            <a:prstGeom prst="rect">
              <a:avLst/>
            </a:prstGeom>
            <a:noFill/>
          </p:spPr>
          <p:txBody>
            <a:bodyPr wrap="none" lIns="360000" tIns="0" rIns="0" bIns="0" anchor="b" anchorCtr="0">
              <a:no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决策树的生成</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311501" y="2112772"/>
            <a:ext cx="3750859" cy="694292"/>
            <a:chOff x="4096885" y="2311645"/>
            <a:chExt cx="3750859" cy="694292"/>
          </a:xfrm>
        </p:grpSpPr>
        <p:sp>
          <p:nvSpPr>
            <p:cNvPr id="22" name="TextBox 47"/>
            <p:cNvSpPr txBox="1"/>
            <p:nvPr/>
          </p:nvSpPr>
          <p:spPr>
            <a:xfrm>
              <a:off x="4096885" y="2475022"/>
              <a:ext cx="549670"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4" name="TextBox 49"/>
            <p:cNvSpPr txBox="1"/>
            <p:nvPr/>
          </p:nvSpPr>
          <p:spPr>
            <a:xfrm>
              <a:off x="4875814" y="2311645"/>
              <a:ext cx="2971930" cy="597735"/>
            </a:xfrm>
            <a:prstGeom prst="rect">
              <a:avLst/>
            </a:prstGeom>
            <a:noFill/>
          </p:spPr>
          <p:txBody>
            <a:bodyPr wrap="none" lIns="360000" tIns="0" rIns="0" bIns="0" anchor="b" anchorCtr="0">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剪枝</a:t>
              </a:r>
              <a:endParaRPr lang="zh-CN" altLang="en-US" sz="1400" b="1" dirty="0">
                <a:solidFill>
                  <a:schemeClr val="accent4"/>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296276" y="3003749"/>
            <a:ext cx="3773927" cy="608856"/>
            <a:chOff x="4081660" y="3240722"/>
            <a:chExt cx="3773927" cy="608856"/>
          </a:xfrm>
        </p:grpSpPr>
        <p:sp>
          <p:nvSpPr>
            <p:cNvPr id="18" name="TextBox 52"/>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0" name="TextBox 54"/>
            <p:cNvSpPr txBox="1"/>
            <p:nvPr/>
          </p:nvSpPr>
          <p:spPr>
            <a:xfrm>
              <a:off x="4883655" y="3240722"/>
              <a:ext cx="2971932" cy="595976"/>
            </a:xfrm>
            <a:prstGeom prst="rect">
              <a:avLst/>
            </a:prstGeom>
            <a:noFill/>
          </p:spPr>
          <p:txBody>
            <a:bodyPr wrap="none" lIns="360000" tIns="0" rIns="0" bIns="0" anchor="b" anchorCtr="0">
              <a:noAutofit/>
            </a:bodyPr>
            <a:lstStyle/>
            <a:p>
              <a:r>
                <a:rPr lang="zh-CN" altLang="en-US" sz="2000" b="1" dirty="0">
                  <a:solidFill>
                    <a:schemeClr val="accent5"/>
                  </a:solidFill>
                  <a:latin typeface="微软雅黑" panose="020B0503020204020204" pitchFamily="34" charset="-122"/>
                  <a:ea typeface="微软雅黑" panose="020B0503020204020204" pitchFamily="34" charset="-122"/>
                </a:rPr>
                <a:t>随机森林</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pic>
        <p:nvPicPr>
          <p:cNvPr id="50" name="图片 49" descr="33af44c9fe23df8286f99d06e678fd1b"/>
          <p:cNvPicPr>
            <a:picLocks noChangeAspect="1"/>
          </p:cNvPicPr>
          <p:nvPr/>
        </p:nvPicPr>
        <p:blipFill>
          <a:blip r:embed="rId1">
            <a:duotone>
              <a:prstClr val="black"/>
              <a:schemeClr val="accent4">
                <a:tint val="45000"/>
                <a:satMod val="400000"/>
              </a:schemeClr>
            </a:duotone>
          </a:blip>
          <a:stretch>
            <a:fillRect/>
          </a:stretch>
        </p:blipFill>
        <p:spPr>
          <a:xfrm rot="10800000">
            <a:off x="-379095" y="-248602"/>
            <a:ext cx="4018121" cy="3860006"/>
          </a:xfrm>
          <a:prstGeom prst="rect">
            <a:avLst/>
          </a:prstGeom>
        </p:spPr>
      </p:pic>
      <p:sp>
        <p:nvSpPr>
          <p:cNvPr id="49" name="TextBox 3"/>
          <p:cNvSpPr txBox="1"/>
          <p:nvPr/>
        </p:nvSpPr>
        <p:spPr>
          <a:xfrm>
            <a:off x="1827074" y="2640921"/>
            <a:ext cx="1515597" cy="969496"/>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21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en-US" altLang="zh-CN" sz="2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arn(outVertical)">
                                      <p:cBhvr>
                                        <p:cTn id="19" dur="500"/>
                                        <p:tgtEl>
                                          <p:spTgt spid="60"/>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outVertical)">
                                      <p:cBhvr>
                                        <p:cTn id="22" dur="500"/>
                                        <p:tgtEl>
                                          <p:spTgt spid="59"/>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outVertical)">
                                      <p:cBhvr>
                                        <p:cTn id="25" dur="500"/>
                                        <p:tgtEl>
                                          <p:spTgt spid="57"/>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outVertical)">
                                      <p:cBhvr>
                                        <p:cTn id="28" dur="500"/>
                                        <p:tgtEl>
                                          <p:spTgt spid="52"/>
                                        </p:tgtEl>
                                      </p:cBhvr>
                                    </p:animEffect>
                                  </p:childTnLst>
                                </p:cTn>
                              </p:par>
                              <p:par>
                                <p:cTn id="29" presetID="16" presetClass="entr" presetSubtype="37"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par>
                                <p:cTn id="32" presetID="16" presetClass="entr" presetSubtype="37"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outVertical)">
                                      <p:cBhvr>
                                        <p:cTn id="34" dur="500"/>
                                        <p:tgtEl>
                                          <p:spTgt spid="45"/>
                                        </p:tgtEl>
                                      </p:cBhvr>
                                    </p:animEffect>
                                  </p:childTnLst>
                                </p:cTn>
                              </p:par>
                              <p:par>
                                <p:cTn id="35" presetID="16" presetClass="entr" presetSubtype="37"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outVertical)">
                                      <p:cBhvr>
                                        <p:cTn id="37" dur="500"/>
                                        <p:tgtEl>
                                          <p:spTgt spid="46"/>
                                        </p:tgtEl>
                                      </p:cBhvr>
                                    </p:animEffect>
                                  </p:childTnLst>
                                </p:cTn>
                              </p:par>
                              <p:par>
                                <p:cTn id="38" presetID="16" presetClass="entr" presetSubtype="37"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outVertical)">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P spid="57" grpId="0" animBg="1"/>
      <p:bldP spid="52" grpId="0" animBg="1"/>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4</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4009303"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后剪枝</a:t>
            </a:r>
            <a:r>
              <a:rPr lang="en-US" altLang="zh-CN" sz="2000" b="1" dirty="0">
                <a:solidFill>
                  <a:prstClr val="white"/>
                </a:solidFill>
                <a:latin typeface="微软雅黑" panose="020B0503020204020204" pitchFamily="34" charset="-122"/>
                <a:ea typeface="微软雅黑" panose="020B0503020204020204" pitchFamily="34" charset="-122"/>
              </a:rPr>
              <a:t>——CCP(</a:t>
            </a:r>
            <a:r>
              <a:rPr lang="zh-CN" altLang="en-US" sz="2000" b="1" dirty="0">
                <a:solidFill>
                  <a:prstClr val="white"/>
                </a:solidFill>
                <a:latin typeface="微软雅黑" panose="020B0503020204020204" pitchFamily="34" charset="-122"/>
                <a:ea typeface="微软雅黑" panose="020B0503020204020204" pitchFamily="34" charset="-122"/>
              </a:rPr>
              <a:t>代价复杂度剪枝</a:t>
            </a:r>
            <a:r>
              <a:rPr lang="en-US" altLang="zh-CN" sz="2000" b="1" dirty="0">
                <a:solidFill>
                  <a:prstClr val="white"/>
                </a:solidFill>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812416" y="1354725"/>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pic>
        <p:nvPicPr>
          <p:cNvPr id="2" name="图片 1"/>
          <p:cNvPicPr>
            <a:picLocks noChangeAspect="1"/>
          </p:cNvPicPr>
          <p:nvPr/>
        </p:nvPicPr>
        <p:blipFill>
          <a:blip r:embed="rId1"/>
          <a:stretch>
            <a:fillRect/>
          </a:stretch>
        </p:blipFill>
        <p:spPr>
          <a:xfrm rot="16200000">
            <a:off x="1882431" y="-703632"/>
            <a:ext cx="4264025" cy="70319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04</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29215"/>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bagging</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87427" y="3032356"/>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随机森林</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255072" y="1605885"/>
            <a:ext cx="3552876" cy="646331"/>
          </a:xfrm>
          <a:prstGeom prst="rect">
            <a:avLst/>
          </a:prstGeom>
        </p:spPr>
        <p:txBody>
          <a:bodyPr wrap="square">
            <a:spAutoFit/>
          </a:bodyPr>
          <a:lstStyle/>
          <a:p>
            <a:r>
              <a:rPr lang="zh-CN" altLang="en-US" sz="3600" b="1" dirty="0">
                <a:solidFill>
                  <a:schemeClr val="accent5"/>
                </a:solidFill>
                <a:latin typeface="微软雅黑" panose="020B0503020204020204" pitchFamily="34" charset="-122"/>
                <a:ea typeface="微软雅黑" panose="020B0503020204020204" pitchFamily="34" charset="-122"/>
              </a:rPr>
              <a:t>随机森林</a:t>
            </a:r>
            <a:endParaRPr lang="zh-CN" altLang="en-US" b="1" dirty="0">
              <a:solidFill>
                <a:schemeClr val="accent5"/>
              </a:solidFill>
              <a:latin typeface="微软雅黑" panose="020B0503020204020204" pitchFamily="34" charset="-122"/>
              <a:ea typeface="微软雅黑" panose="020B0503020204020204" pitchFamily="34" charset="-122"/>
            </a:endParaRPr>
          </a:p>
        </p:txBody>
      </p:sp>
      <p:pic>
        <p:nvPicPr>
          <p:cNvPr id="22" name="图片 21" descr="33af44c9fe23df8286f99d06e678fd1b"/>
          <p:cNvPicPr>
            <a:picLocks noChangeAspect="1"/>
          </p:cNvPicPr>
          <p:nvPr/>
        </p:nvPicPr>
        <p:blipFill>
          <a:blip r:embed="rId1"/>
          <a:stretch>
            <a:fillRect/>
          </a:stretch>
        </p:blipFill>
        <p:spPr>
          <a:xfrm rot="13505325">
            <a:off x="6246011" y="1327153"/>
            <a:ext cx="6233981" cy="5988671"/>
          </a:xfrm>
          <a:prstGeom prst="rect">
            <a:avLst/>
          </a:prstGeom>
        </p:spPr>
      </p:pic>
      <p:sp>
        <p:nvSpPr>
          <p:cNvPr id="8" name="文本框 7"/>
          <p:cNvSpPr txBox="1"/>
          <p:nvPr/>
        </p:nvSpPr>
        <p:spPr>
          <a:xfrm>
            <a:off x="1887427" y="3535497"/>
            <a:ext cx="340019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样本不均衡随机处理</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5245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bagging</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4114800" y="1630017"/>
            <a:ext cx="914400" cy="914400"/>
          </a:xfrm>
          <a:prstGeom prst="rect">
            <a:avLst/>
          </a:prstGeom>
          <a:noFill/>
        </p:spPr>
        <p:txBody>
          <a:bodyPr wrap="square" rtlCol="0">
            <a:spAutoFit/>
          </a:bodyPr>
          <a:lstStyle/>
          <a:p>
            <a:endParaRPr lang="zh-CN" altLang="en-US" dirty="0"/>
          </a:p>
        </p:txBody>
      </p:sp>
      <p:sp>
        <p:nvSpPr>
          <p:cNvPr id="6" name="文本框 5"/>
          <p:cNvSpPr txBox="1"/>
          <p:nvPr/>
        </p:nvSpPr>
        <p:spPr>
          <a:xfrm>
            <a:off x="0" y="579810"/>
            <a:ext cx="9074426"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随机森林实际上就是通过集成学习的思想将多棵树集成的一种算法</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随机森林采用的是集成学习中的</a:t>
            </a:r>
            <a:r>
              <a:rPr lang="en-US" altLang="zh-CN" dirty="0">
                <a:latin typeface="华文楷体" panose="02010600040101010101" pitchFamily="2" charset="-122"/>
                <a:ea typeface="华文楷体" panose="02010600040101010101" pitchFamily="2" charset="-122"/>
              </a:rPr>
              <a:t>bagging</a:t>
            </a:r>
            <a:r>
              <a:rPr lang="zh-CN" altLang="en-US" dirty="0">
                <a:latin typeface="华文楷体" panose="02010600040101010101" pitchFamily="2" charset="-122"/>
                <a:ea typeface="华文楷体" panose="02010600040101010101" pitchFamily="2" charset="-122"/>
              </a:rPr>
              <a:t>思想</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它的特点是各个弱学习器之间没有依赖关系</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74" y="1242010"/>
            <a:ext cx="8845826" cy="381791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0701"/>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44727" y="563881"/>
                <a:ext cx="9233454" cy="4754058"/>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每棵树生成：</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如果训练集大小为</a:t>
                </a:r>
                <a:r>
                  <a:rPr lang="en-US" altLang="zh-CN" dirty="0">
                    <a:latin typeface="华文楷体" panose="02010600040101010101" pitchFamily="2" charset="-122"/>
                    <a:ea typeface="华文楷体" panose="02010600040101010101" pitchFamily="2" charset="-122"/>
                  </a:rPr>
                  <a:t>N,</a:t>
                </a:r>
                <a:r>
                  <a:rPr lang="zh-CN" altLang="en-US" dirty="0">
                    <a:latin typeface="华文楷体" panose="02010600040101010101" pitchFamily="2" charset="-122"/>
                    <a:ea typeface="华文楷体" panose="02010600040101010101" pitchFamily="2" charset="-122"/>
                  </a:rPr>
                  <a:t>对于每棵树而言，对于每棵树而言，随机且又放回地从训练集中的抽取</a:t>
                </a:r>
                <a:r>
                  <a:rPr lang="en-US" altLang="zh-CN" dirty="0">
                    <a:latin typeface="华文楷体" panose="02010600040101010101" pitchFamily="2" charset="-122"/>
                    <a:ea typeface="华文楷体" panose="02010600040101010101" pitchFamily="2" charset="-122"/>
                  </a:rPr>
                  <a:t>N</a:t>
                </a:r>
                <a:r>
                  <a:rPr lang="zh-CN" altLang="en-US" dirty="0">
                    <a:latin typeface="华文楷体" panose="02010600040101010101" pitchFamily="2" charset="-122"/>
                    <a:ea typeface="华文楷体" panose="02010600040101010101" pitchFamily="2" charset="-122"/>
                  </a:rPr>
                  <a:t>个样本作为树的训练样本</a:t>
                </a:r>
                <a:r>
                  <a:rPr lang="en-US" altLang="zh-CN" dirty="0">
                    <a:latin typeface="华文楷体" panose="02010600040101010101" pitchFamily="2" charset="-122"/>
                    <a:ea typeface="华文楷体" panose="02010600040101010101" pitchFamily="2" charset="-122"/>
                  </a:rPr>
                  <a:t>(</a:t>
                </a:r>
                <a:r>
                  <a:rPr lang="en-US" altLang="zh-CN" b="0" i="0" dirty="0">
                    <a:solidFill>
                      <a:srgbClr val="4D4D4D"/>
                    </a:solidFill>
                    <a:effectLst/>
                    <a:latin typeface="华文楷体" panose="02010600040101010101" pitchFamily="2" charset="-122"/>
                    <a:ea typeface="华文楷体" panose="02010600040101010101" pitchFamily="2" charset="-122"/>
                  </a:rPr>
                  <a:t>bootstrap sample</a:t>
                </a:r>
                <a:r>
                  <a:rPr lang="zh-CN" altLang="en-US" b="0" i="0" dirty="0">
                    <a:solidFill>
                      <a:srgbClr val="4D4D4D"/>
                    </a:solidFill>
                    <a:effectLst/>
                    <a:latin typeface="华文楷体" panose="02010600040101010101" pitchFamily="2" charset="-122"/>
                    <a:ea typeface="华文楷体" panose="02010600040101010101" pitchFamily="2" charset="-122"/>
                  </a:rPr>
                  <a:t>方法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，作为树的训练集</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若每个样本的特征维度为</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设定一个数</a:t>
                </a:r>
                <a:r>
                  <a:rPr lang="en-US" altLang="zh-CN" dirty="0">
                    <a:latin typeface="华文楷体" panose="02010600040101010101" pitchFamily="2" charset="-122"/>
                    <a:ea typeface="华文楷体" panose="02010600040101010101" pitchFamily="2" charset="-122"/>
                  </a:rPr>
                  <a:t>m&lt;M</a:t>
                </a:r>
                <a:r>
                  <a:rPr lang="zh-CN" altLang="en-US" dirty="0">
                    <a:latin typeface="华文楷体" panose="02010600040101010101" pitchFamily="2" charset="-122"/>
                    <a:ea typeface="华文楷体" panose="02010600040101010101" pitchFamily="2" charset="-122"/>
                  </a:rPr>
                  <a:t>，随机的从</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个特征中选取</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个特征子集，选择最佳分隔属性作为结点建立</a:t>
                </a:r>
                <a:r>
                  <a:rPr lang="en-US" altLang="zh-CN" dirty="0">
                    <a:latin typeface="华文楷体" panose="02010600040101010101" pitchFamily="2" charset="-122"/>
                    <a:ea typeface="华文楷体" panose="02010600040101010101" pitchFamily="2" charset="-122"/>
                  </a:rPr>
                  <a:t>CART</a:t>
                </a:r>
                <a:r>
                  <a:rPr lang="zh-CN" altLang="en-US" dirty="0">
                    <a:latin typeface="华文楷体" panose="02010600040101010101" pitchFamily="2" charset="-122"/>
                    <a:ea typeface="华文楷体" panose="02010600040101010101" pitchFamily="2" charset="-122"/>
                  </a:rPr>
                  <a:t>决策树，每棵树都尽最大程度的生长</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重复以上两步，即建立</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棵</a:t>
                </a:r>
                <a:r>
                  <a:rPr lang="en-US" altLang="zh-CN" dirty="0">
                    <a:latin typeface="华文楷体" panose="02010600040101010101" pitchFamily="2" charset="-122"/>
                    <a:ea typeface="华文楷体" panose="02010600040101010101" pitchFamily="2" charset="-122"/>
                  </a:rPr>
                  <a:t>CART</a:t>
                </a:r>
                <a:r>
                  <a:rPr lang="zh-CN" altLang="en-US" dirty="0">
                    <a:latin typeface="华文楷体" panose="02010600040101010101" pitchFamily="2" charset="-122"/>
                    <a:ea typeface="华文楷体" panose="02010600040101010101" pitchFamily="2" charset="-122"/>
                  </a:rPr>
                  <a:t>决策树</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这</a:t>
                </a:r>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个</a:t>
                </a:r>
                <a:r>
                  <a:rPr lang="en-US" altLang="zh-CN" dirty="0">
                    <a:latin typeface="华文楷体" panose="02010600040101010101" pitchFamily="2" charset="-122"/>
                    <a:ea typeface="华文楷体" panose="02010600040101010101" pitchFamily="2" charset="-122"/>
                  </a:rPr>
                  <a:t>CART</a:t>
                </a:r>
                <a:r>
                  <a:rPr lang="zh-CN" altLang="en-US" dirty="0">
                    <a:latin typeface="华文楷体" panose="02010600040101010101" pitchFamily="2" charset="-122"/>
                    <a:ea typeface="华文楷体" panose="02010600040101010101" pitchFamily="2" charset="-122"/>
                  </a:rPr>
                  <a:t>形成随机森林，通过投票表决结果决定数据属于哪一类</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随机森林的优点：无需进行交叉验证或者用一个独立的测试来进行测试，它可以在直接在内部进行评估</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每次构建树的时候，对于每一个样本被选中的概率是</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oMath>
                </a14:m>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则未被选中的概率是</a:t>
                </a:r>
                <a:r>
                  <a:rPr lang="en-US" altLang="zh-CN" dirty="0">
                    <a:latin typeface="华文楷体" panose="02010600040101010101" pitchFamily="2" charset="-122"/>
                    <a:ea typeface="华文楷体" panose="02010600040101010101" pitchFamily="2" charset="-122"/>
                  </a:rPr>
                  <a:t>1-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r>
                      <a:rPr lang="zh-CN" altLang="en-US" i="1">
                        <a:latin typeface="Cambria Math" panose="02040503050406030204" pitchFamily="18" charset="0"/>
                      </a:rPr>
                      <m:t>次</m:t>
                    </m:r>
                  </m:oMath>
                </a14:m>
                <a:r>
                  <a:rPr lang="zh-CN" altLang="en-US" dirty="0">
                    <a:latin typeface="华文楷体" panose="02010600040101010101" pitchFamily="2" charset="-122"/>
                    <a:ea typeface="华文楷体" panose="02010600040101010101" pitchFamily="2" charset="-122"/>
                  </a:rPr>
                  <a:t>之后，未被选中的概率是</a:t>
                </a:r>
                <a:r>
                  <a:rPr lang="en-US" altLang="zh-CN" dirty="0">
                    <a:latin typeface="华文楷体" panose="02010600040101010101" pitchFamily="2" charset="-122"/>
                    <a:ea typeface="华文楷体" panose="02010600040101010101" pitchFamily="2" charset="-122"/>
                  </a:rPr>
                  <a:t>(1-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oMath>
                </a14:m>
                <a:r>
                  <a:rPr lang="en-US" altLang="zh-CN" dirty="0">
                    <a:latin typeface="华文楷体" panose="02010600040101010101" pitchFamily="2" charset="-122"/>
                    <a:ea typeface="华文楷体" panose="02010600040101010101" pitchFamily="2" charset="-122"/>
                  </a:rPr>
                  <a:t>)</a:t>
                </a:r>
                <a:r>
                  <a:rPr lang="en-US" altLang="zh-CN" baseline="30000" dirty="0">
                    <a:latin typeface="华文楷体" panose="02010600040101010101" pitchFamily="2" charset="-122"/>
                    <a:ea typeface="华文楷体" panose="02010600040101010101" pitchFamily="2" charset="-122"/>
                  </a:rPr>
                  <a:t>N</a:t>
                </a:r>
                <a:r>
                  <a:rPr lang="en-US" altLang="zh-CN" dirty="0">
                    <a:latin typeface="华文楷体" panose="02010600040101010101" pitchFamily="2" charset="-122"/>
                    <a:ea typeface="华文楷体" panose="02010600040101010101" pitchFamily="2" charset="-122"/>
                  </a:rPr>
                  <a:t>,N</a:t>
                </a:r>
                <a:r>
                  <a:rPr lang="zh-CN" altLang="en-US" dirty="0">
                    <a:latin typeface="华文楷体" panose="02010600040101010101" pitchFamily="2" charset="-122"/>
                    <a:ea typeface="华文楷体" panose="02010600040101010101" pitchFamily="2" charset="-122"/>
                  </a:rPr>
                  <a:t>次被选中的概率是</a:t>
                </a:r>
                <a14:m>
                  <m:oMath xmlns:m="http://schemas.openxmlformats.org/officeDocument/2006/math">
                    <m:sSup>
                      <m:sSupPr>
                        <m:ctrlPr>
                          <a:rPr lang="pt-BR" altLang="zh-CN" i="1">
                            <a:latin typeface="Cambria Math" panose="02040503050406030204" pitchFamily="18" charset="0"/>
                          </a:rPr>
                        </m:ctrlPr>
                      </m:sSupPr>
                      <m:e>
                        <m:r>
                          <m:rPr>
                            <m:nor/>
                          </m:rPr>
                          <a:rPr lang="en-US" altLang="zh-CN" dirty="0">
                            <a:latin typeface="华文楷体" panose="02010600040101010101" pitchFamily="2" charset="-122"/>
                            <a:ea typeface="华文楷体" panose="02010600040101010101" pitchFamily="2" charset="-122"/>
                          </a:rPr>
                          <m:t>1</m:t>
                        </m:r>
                        <m:r>
                          <m:rPr>
                            <m:nor/>
                          </m:rPr>
                          <a:rPr lang="en-US" altLang="zh-CN" dirty="0">
                            <a:latin typeface="华文楷体" panose="02010600040101010101" pitchFamily="2" charset="-122"/>
                            <a:ea typeface="华文楷体" panose="02010600040101010101" pitchFamily="2" charset="-122"/>
                          </a:rPr>
                          <m:t>− (</m:t>
                        </m:r>
                        <m:r>
                          <m:rPr>
                            <m:nor/>
                          </m:rPr>
                          <a:rPr lang="en-US" altLang="zh-CN" dirty="0">
                            <a:latin typeface="华文楷体" panose="02010600040101010101" pitchFamily="2" charset="-122"/>
                            <a:ea typeface="华文楷体" panose="02010600040101010101" pitchFamily="2" charset="-122"/>
                          </a:rPr>
                          <m:t>1</m:t>
                        </m:r>
                        <m:r>
                          <m:rPr>
                            <m:nor/>
                          </m:rPr>
                          <a:rPr lang="en-US" altLang="zh-CN" dirty="0">
                            <a:latin typeface="华文楷体" panose="02010600040101010101" pitchFamily="2" charset="-122"/>
                            <a:ea typeface="华文楷体" panose="02010600040101010101" pitchFamily="2" charset="-122"/>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r>
                          <m:rPr>
                            <m:nor/>
                          </m:rPr>
                          <a:rPr lang="en-US" altLang="zh-CN" dirty="0">
                            <a:latin typeface="华文楷体" panose="02010600040101010101" pitchFamily="2" charset="-122"/>
                            <a:ea typeface="华文楷体" panose="02010600040101010101" pitchFamily="2" charset="-122"/>
                          </a:rPr>
                          <m:t>)</m:t>
                        </m:r>
                      </m:e>
                      <m:sup>
                        <m:r>
                          <a:rPr lang="en-US" altLang="zh-CN" i="1">
                            <a:latin typeface="Cambria Math" panose="02040503050406030204" pitchFamily="18" charset="0"/>
                          </a:rPr>
                          <m:t>𝑁</m:t>
                        </m:r>
                      </m:sup>
                    </m:sSup>
                    <m:r>
                      <a:rPr lang="en-US" altLang="zh-CN" i="1">
                        <a:latin typeface="Cambria Math" panose="02040503050406030204" pitchFamily="18" charset="0"/>
                      </a:rPr>
                      <m:t> </m:t>
                    </m:r>
                  </m:oMath>
                </a14:m>
                <a:r>
                  <a:rPr lang="zh-CN" altLang="en-US" dirty="0">
                    <a:latin typeface="华文楷体" panose="02010600040101010101" pitchFamily="2" charset="-122"/>
                    <a:ea typeface="华文楷体" panose="02010600040101010101" pitchFamily="2" charset="-122"/>
                  </a:rPr>
                  <a:t>，</a:t>
                </a:r>
                <a14:m>
                  <m:oMath xmlns:m="http://schemas.openxmlformats.org/officeDocument/2006/math">
                    <m:func>
                      <m:funcPr>
                        <m:ctrlPr>
                          <a:rPr lang="pt-BR" altLang="zh-CN" i="1" smtClean="0">
                            <a:latin typeface="Cambria Math" panose="02040503050406030204" pitchFamily="18" charset="0"/>
                          </a:rPr>
                        </m:ctrlPr>
                      </m:funcPr>
                      <m:fName>
                        <m:limLow>
                          <m:limLowPr>
                            <m:ctrlPr>
                              <a:rPr lang="pt-BR" altLang="zh-CN" i="1" smtClean="0">
                                <a:latin typeface="Cambria Math" panose="02040503050406030204" pitchFamily="18" charset="0"/>
                              </a:rPr>
                            </m:ctrlPr>
                          </m:limLowPr>
                          <m:e>
                            <m:r>
                              <m:rPr>
                                <m:sty m:val="p"/>
                              </m:rPr>
                              <a:rPr lang="pt-BR" altLang="zh-CN" i="0" smtClean="0">
                                <a:latin typeface="Cambria Math" panose="02040503050406030204" pitchFamily="18" charset="0"/>
                              </a:rPr>
                              <m:t>lim</m:t>
                            </m:r>
                          </m:e>
                          <m:lim>
                            <m:r>
                              <a:rPr lang="en-US" altLang="zh-CN" b="0" i="1" smtClean="0">
                                <a:latin typeface="Cambria Math" panose="02040503050406030204" pitchFamily="18" charset="0"/>
                              </a:rPr>
                              <m:t>𝑁</m:t>
                            </m:r>
                            <m:r>
                              <a:rPr lang="pt-BR" altLang="zh-CN" i="1" smtClean="0">
                                <a:latin typeface="Cambria Math" panose="02040503050406030204" pitchFamily="18" charset="0"/>
                              </a:rPr>
                              <m:t>→∞</m:t>
                            </m:r>
                          </m:lim>
                        </m:limLow>
                      </m:fName>
                      <m:e>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m:t>
                            </m:r>
                            <m:r>
                              <m:rPr>
                                <m:nor/>
                              </m:rPr>
                              <a:rPr lang="en-US" altLang="zh-CN" dirty="0">
                                <a:latin typeface="华文楷体" panose="02010600040101010101" pitchFamily="2" charset="-122"/>
                                <a:ea typeface="华文楷体" panose="02010600040101010101" pitchFamily="2" charset="-122"/>
                              </a:rPr>
                              <m:t>1</m:t>
                            </m:r>
                            <m:r>
                              <m:rPr>
                                <m:nor/>
                              </m:rPr>
                              <a:rPr lang="en-US" altLang="zh-CN" dirty="0">
                                <a:latin typeface="华文楷体" panose="02010600040101010101" pitchFamily="2" charset="-122"/>
                                <a:ea typeface="华文楷体" panose="02010600040101010101" pitchFamily="2" charset="-122"/>
                              </a:rPr>
                              <m:t>− (</m:t>
                            </m:r>
                            <m:r>
                              <m:rPr>
                                <m:nor/>
                              </m:rPr>
                              <a:rPr lang="en-US" altLang="zh-CN" dirty="0">
                                <a:latin typeface="华文楷体" panose="02010600040101010101" pitchFamily="2" charset="-122"/>
                                <a:ea typeface="华文楷体" panose="02010600040101010101" pitchFamily="2" charset="-122"/>
                              </a:rPr>
                              <m:t>1</m:t>
                            </m:r>
                            <m:r>
                              <m:rPr>
                                <m:nor/>
                              </m:rPr>
                              <a:rPr lang="en-US" altLang="zh-CN" dirty="0">
                                <a:latin typeface="华文楷体" panose="02010600040101010101" pitchFamily="2" charset="-122"/>
                                <a:ea typeface="华文楷体" panose="02010600040101010101" pitchFamily="2" charset="-122"/>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r>
                              <m:rPr>
                                <m:nor/>
                              </m:rPr>
                              <a:rPr lang="en-US" altLang="zh-CN" dirty="0">
                                <a:latin typeface="华文楷体" panose="02010600040101010101" pitchFamily="2" charset="-122"/>
                                <a:ea typeface="华文楷体" panose="02010600040101010101" pitchFamily="2" charset="-122"/>
                              </a:rPr>
                              <m:t>)</m:t>
                            </m:r>
                          </m:e>
                          <m:sup>
                            <m:r>
                              <a:rPr lang="en-US" altLang="zh-CN" b="0" i="1" smtClean="0">
                                <a:latin typeface="Cambria Math" panose="02040503050406030204" pitchFamily="18" charset="0"/>
                              </a:rPr>
                              <m:t>𝑁</m:t>
                            </m:r>
                          </m:sup>
                        </m:sSup>
                        <m:r>
                          <a:rPr lang="en-US" altLang="zh-CN" b="0" i="1" smtClean="0">
                            <a:latin typeface="Cambria Math" panose="02040503050406030204" pitchFamily="18" charset="0"/>
                          </a:rPr>
                          <m:t>]</m:t>
                        </m:r>
                      </m:e>
                    </m:func>
                  </m:oMath>
                </a14:m>
                <a:r>
                  <a:rPr lang="en-US" altLang="zh-CN" dirty="0">
                    <a:latin typeface="华文楷体" panose="02010600040101010101" pitchFamily="2" charset="-122"/>
                    <a:ea typeface="华文楷体" panose="02010600040101010101" pitchFamily="2" charset="-122"/>
                  </a:rPr>
                  <a:t>=1-</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i="1">
                            <a:latin typeface="Cambria Math" panose="02040503050406030204" pitchFamily="18" charset="0"/>
                          </a:rPr>
                          <m:t>e</m:t>
                        </m:r>
                      </m:den>
                    </m:f>
                    <m:r>
                      <a:rPr lang="en-US" altLang="zh-CN" i="1" dirty="0" smtClean="0">
                        <a:latin typeface="Cambria Math" panose="02040503050406030204" pitchFamily="18" charset="0"/>
                        <a:ea typeface="Cambria Math" panose="02040503050406030204" pitchFamily="18" charset="0"/>
                      </a:rPr>
                      <m:t>≈</m:t>
                    </m:r>
                  </m:oMath>
                </a14:m>
                <a:r>
                  <a:rPr lang="en-US" altLang="zh-CN" dirty="0">
                    <a:latin typeface="华文楷体" panose="02010600040101010101" pitchFamily="2" charset="-122"/>
                    <a:ea typeface="华文楷体" panose="02010600040101010101" pitchFamily="2" charset="-122"/>
                  </a:rPr>
                  <a:t>63.2%</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故对于每一颗树</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假设对于第</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棵树</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，大约有</a:t>
                </a:r>
                <a:r>
                  <a:rPr lang="en-US" altLang="zh-CN" dirty="0">
                    <a:latin typeface="华文楷体" panose="02010600040101010101" pitchFamily="2" charset="-122"/>
                    <a:ea typeface="华文楷体" panose="02010600040101010101" pitchFamily="2" charset="-122"/>
                  </a:rPr>
                  <a:t>36.8%</a:t>
                </a:r>
                <a:r>
                  <a:rPr lang="zh-CN" altLang="en-US" dirty="0">
                    <a:latin typeface="华文楷体" panose="02010600040101010101" pitchFamily="2" charset="-122"/>
                    <a:ea typeface="华文楷体" panose="02010600040101010101" pitchFamily="2" charset="-122"/>
                  </a:rPr>
                  <a:t>的训练实例没有参与第</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棵树的生成</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他们被称为第</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棵树的</a:t>
                </a:r>
                <a:r>
                  <a:rPr lang="en-US" altLang="zh-CN" dirty="0" err="1">
                    <a:latin typeface="华文楷体" panose="02010600040101010101" pitchFamily="2" charset="-122"/>
                    <a:ea typeface="华文楷体" panose="02010600040101010101" pitchFamily="2" charset="-122"/>
                  </a:rPr>
                  <a:t>oob</a:t>
                </a:r>
                <a:r>
                  <a:rPr lang="zh-CN" altLang="en-US" dirty="0">
                    <a:latin typeface="华文楷体" panose="02010600040101010101" pitchFamily="2" charset="-122"/>
                    <a:ea typeface="华文楷体" panose="02010600040101010101" pitchFamily="2" charset="-122"/>
                  </a:rPr>
                  <a:t>样本，它可以用于取代测试集用于误差估计，</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4727" y="563881"/>
                <a:ext cx="9233454" cy="4754058"/>
              </a:xfrm>
              <a:prstGeom prst="rect">
                <a:avLst/>
              </a:prstGeom>
              <a:blipFill rotWithShape="1">
                <a:blip r:embed="rId1"/>
                <a:stretch>
                  <a:fillRect l="3" r="3" b="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3005951"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样本不均衡随机处理问题</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0" y="608311"/>
            <a:ext cx="9144000" cy="4801314"/>
          </a:xfrm>
          <a:prstGeom prst="rect">
            <a:avLst/>
          </a:prstGeom>
          <a:noFill/>
        </p:spPr>
        <p:txBody>
          <a:bodyPr wrap="square" rtlCol="0">
            <a:spAutoFit/>
          </a:bodyPr>
          <a:lstStyle/>
          <a:p>
            <a:r>
              <a:rPr lang="zh-CN" altLang="en-US" i="0" dirty="0">
                <a:effectLst/>
                <a:latin typeface="华文楷体" panose="02010600040101010101" pitchFamily="2" charset="-122"/>
                <a:ea typeface="华文楷体" panose="02010600040101010101" pitchFamily="2" charset="-122"/>
              </a:rPr>
              <a:t>采样是为了解决数据不均衡的问题，如果不处理数据不均衡问题，会导致拟合出来的模型对训练集中样本数比较少的类别泛化能力较差。</a:t>
            </a:r>
            <a:endParaRPr lang="en-US" altLang="zh-CN" i="0" dirty="0">
              <a:effectLst/>
              <a:latin typeface="华文楷体" panose="02010600040101010101" pitchFamily="2" charset="-122"/>
              <a:ea typeface="华文楷体" panose="02010600040101010101" pitchFamily="2" charset="-122"/>
            </a:endParaRPr>
          </a:p>
          <a:p>
            <a:r>
              <a:rPr lang="zh-CN" altLang="en-US" i="0" dirty="0">
                <a:effectLst/>
                <a:latin typeface="华文楷体" panose="02010600040101010101" pitchFamily="2" charset="-122"/>
                <a:ea typeface="华文楷体" panose="02010600040101010101" pitchFamily="2" charset="-122"/>
              </a:rPr>
              <a:t>假设样本数目</a:t>
            </a:r>
            <a:r>
              <a:rPr lang="en-US" altLang="zh-CN" i="0" dirty="0">
                <a:effectLst/>
                <a:latin typeface="华文楷体" panose="02010600040101010101" pitchFamily="2" charset="-122"/>
                <a:ea typeface="华文楷体" panose="02010600040101010101" pitchFamily="2" charset="-122"/>
              </a:rPr>
              <a:t>A</a:t>
            </a:r>
            <a:r>
              <a:rPr lang="zh-CN" altLang="en-US" i="0" dirty="0">
                <a:effectLst/>
                <a:latin typeface="华文楷体" panose="02010600040101010101" pitchFamily="2" charset="-122"/>
                <a:ea typeface="华文楷体" panose="02010600040101010101" pitchFamily="2" charset="-122"/>
              </a:rPr>
              <a:t>类比</a:t>
            </a:r>
            <a:r>
              <a:rPr lang="en-US" altLang="zh-CN" i="0" dirty="0">
                <a:effectLst/>
                <a:latin typeface="华文楷体" panose="02010600040101010101" pitchFamily="2" charset="-122"/>
                <a:ea typeface="华文楷体" panose="02010600040101010101" pitchFamily="2" charset="-122"/>
              </a:rPr>
              <a:t>B</a:t>
            </a:r>
            <a:r>
              <a:rPr lang="zh-CN" altLang="en-US" i="0" dirty="0">
                <a:effectLst/>
                <a:latin typeface="华文楷体" panose="02010600040101010101" pitchFamily="2" charset="-122"/>
                <a:ea typeface="华文楷体" panose="02010600040101010101" pitchFamily="2" charset="-122"/>
              </a:rPr>
              <a:t>类多（例如</a:t>
            </a:r>
            <a:r>
              <a:rPr lang="en-US" altLang="zh-CN" i="0" dirty="0">
                <a:effectLst/>
                <a:latin typeface="华文楷体" panose="02010600040101010101" pitchFamily="2" charset="-122"/>
                <a:ea typeface="华文楷体" panose="02010600040101010101" pitchFamily="2" charset="-122"/>
              </a:rPr>
              <a:t>A99B1</a:t>
            </a:r>
            <a:r>
              <a:rPr lang="en-US" altLang="zh-CN" dirty="0">
                <a:latin typeface="华文楷体" panose="02010600040101010101" pitchFamily="2" charset="-122"/>
                <a:ea typeface="华文楷体" panose="02010600040101010101" pitchFamily="2" charset="-122"/>
              </a:rPr>
              <a:t>)</a:t>
            </a:r>
            <a:r>
              <a:rPr lang="zh-CN" altLang="en-US" i="0" dirty="0">
                <a:effectLst/>
                <a:latin typeface="华文楷体" panose="02010600040101010101" pitchFamily="2" charset="-122"/>
                <a:ea typeface="华文楷体" panose="02010600040101010101" pitchFamily="2" charset="-122"/>
              </a:rPr>
              <a:t>则有两种处理方法，一种是基于样本的，另一种是基于算法的。</a:t>
            </a:r>
            <a:endParaRPr lang="en-US" altLang="zh-CN" dirty="0">
              <a:latin typeface="华文楷体" panose="02010600040101010101" pitchFamily="2" charset="-122"/>
              <a:ea typeface="华文楷体" panose="02010600040101010101" pitchFamily="2" charset="-122"/>
            </a:endParaRPr>
          </a:p>
          <a:p>
            <a:pPr algn="l"/>
            <a:r>
              <a:rPr lang="en-US" altLang="zh-CN" b="1" i="0" dirty="0">
                <a:effectLst/>
                <a:latin typeface="华文楷体" panose="02010600040101010101" pitchFamily="2" charset="-122"/>
                <a:ea typeface="华文楷体" panose="02010600040101010101" pitchFamily="2" charset="-122"/>
              </a:rPr>
              <a:t>1.</a:t>
            </a:r>
            <a:r>
              <a:rPr lang="zh-CN" altLang="en-US" b="1" i="0" dirty="0">
                <a:effectLst/>
                <a:latin typeface="华文楷体" panose="02010600040101010101" pitchFamily="2" charset="-122"/>
                <a:ea typeface="华文楷体" panose="02010600040101010101" pitchFamily="2" charset="-122"/>
              </a:rPr>
              <a:t>基于样本的处理方法</a:t>
            </a:r>
            <a:r>
              <a:rPr lang="zh-CN" altLang="en-US" i="0" dirty="0">
                <a:effectLst/>
                <a:latin typeface="华文楷体" panose="02010600040101010101" pitchFamily="2" charset="-122"/>
                <a:ea typeface="华文楷体" panose="02010600040101010101" pitchFamily="2" charset="-122"/>
              </a:rPr>
              <a:t>：</a:t>
            </a:r>
            <a:endParaRPr lang="zh-CN" altLang="en-US" i="0" dirty="0">
              <a:effectLst/>
              <a:latin typeface="华文楷体" panose="02010600040101010101" pitchFamily="2" charset="-122"/>
              <a:ea typeface="华文楷体" panose="02010600040101010101" pitchFamily="2" charset="-122"/>
            </a:endParaRPr>
          </a:p>
          <a:p>
            <a:pPr algn="l"/>
            <a:r>
              <a:rPr lang="en-US" altLang="zh-CN" i="0" dirty="0">
                <a:effectLst/>
                <a:latin typeface="华文楷体" panose="02010600040101010101" pitchFamily="2" charset="-122"/>
                <a:ea typeface="华文楷体" panose="02010600040101010101" pitchFamily="2" charset="-122"/>
              </a:rPr>
              <a:t>1</a:t>
            </a:r>
            <a:r>
              <a:rPr lang="zh-CN" altLang="en-US" i="0" dirty="0">
                <a:effectLst/>
                <a:latin typeface="华文楷体" panose="02010600040101010101" pitchFamily="2" charset="-122"/>
                <a:ea typeface="华文楷体" panose="02010600040101010101" pitchFamily="2" charset="-122"/>
              </a:rPr>
              <a:t>）</a:t>
            </a:r>
            <a:r>
              <a:rPr lang="en-US" altLang="zh-CN" b="1" i="0" dirty="0">
                <a:effectLst/>
                <a:latin typeface="华文楷体" panose="02010600040101010101" pitchFamily="2" charset="-122"/>
                <a:ea typeface="华文楷体" panose="02010600040101010101" pitchFamily="2" charset="-122"/>
              </a:rPr>
              <a:t>A</a:t>
            </a:r>
            <a:r>
              <a:rPr lang="zh-CN" altLang="en-US" b="1" i="0" dirty="0">
                <a:effectLst/>
                <a:latin typeface="华文楷体" panose="02010600040101010101" pitchFamily="2" charset="-122"/>
                <a:ea typeface="华文楷体" panose="02010600040101010101" pitchFamily="2" charset="-122"/>
              </a:rPr>
              <a:t>类欠采样</a:t>
            </a:r>
            <a:r>
              <a:rPr lang="en-US" altLang="zh-CN" i="0" dirty="0">
                <a:effectLst/>
                <a:latin typeface="华文楷体" panose="02010600040101010101" pitchFamily="2" charset="-122"/>
                <a:ea typeface="华文楷体" panose="02010600040101010101" pitchFamily="2" charset="-122"/>
              </a:rPr>
              <a:t>(</a:t>
            </a:r>
            <a:r>
              <a:rPr lang="zh-CN" altLang="en-US" i="0" dirty="0">
                <a:effectLst/>
                <a:latin typeface="华文楷体" panose="02010600040101010101" pitchFamily="2" charset="-122"/>
                <a:ea typeface="华文楷体" panose="02010600040101010101" pitchFamily="2" charset="-122"/>
              </a:rPr>
              <a:t>欠采样：从大类中选取一部分样本</a:t>
            </a:r>
            <a:r>
              <a:rPr lang="en-US" altLang="zh-CN" i="0" dirty="0">
                <a:effectLst/>
                <a:latin typeface="华文楷体" panose="02010600040101010101" pitchFamily="2" charset="-122"/>
                <a:ea typeface="华文楷体" panose="02010600040101010101" pitchFamily="2" charset="-122"/>
              </a:rPr>
              <a:t>)</a:t>
            </a:r>
            <a:endParaRPr lang="zh-CN" altLang="en-US"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zh-CN" altLang="en-US" i="0" dirty="0">
                <a:effectLst/>
                <a:latin typeface="华文楷体" panose="02010600040101010101" pitchFamily="2" charset="-122"/>
                <a:ea typeface="华文楷体" panose="02010600040101010101" pitchFamily="2" charset="-122"/>
              </a:rPr>
              <a:t>随机欠采样</a:t>
            </a:r>
            <a:endParaRPr lang="zh-CN" altLang="en-US"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en-US" altLang="zh-CN" i="0" dirty="0">
                <a:effectLst/>
                <a:latin typeface="华文楷体" panose="02010600040101010101" pitchFamily="2" charset="-122"/>
                <a:ea typeface="华文楷体" panose="02010600040101010101" pitchFamily="2" charset="-122"/>
              </a:rPr>
              <a:t>A</a:t>
            </a:r>
            <a:r>
              <a:rPr lang="zh-CN" altLang="en-US" i="0" dirty="0">
                <a:effectLst/>
                <a:latin typeface="华文楷体" panose="02010600040101010101" pitchFamily="2" charset="-122"/>
                <a:ea typeface="华文楷体" panose="02010600040101010101" pitchFamily="2" charset="-122"/>
              </a:rPr>
              <a:t>类分成若干子类，分别与</a:t>
            </a:r>
            <a:r>
              <a:rPr lang="en-US" altLang="zh-CN" i="0" dirty="0">
                <a:effectLst/>
                <a:latin typeface="华文楷体" panose="02010600040101010101" pitchFamily="2" charset="-122"/>
                <a:ea typeface="华文楷体" panose="02010600040101010101" pitchFamily="2" charset="-122"/>
              </a:rPr>
              <a:t>B</a:t>
            </a:r>
            <a:r>
              <a:rPr lang="zh-CN" altLang="en-US" i="0" dirty="0">
                <a:effectLst/>
                <a:latin typeface="华文楷体" panose="02010600040101010101" pitchFamily="2" charset="-122"/>
                <a:ea typeface="华文楷体" panose="02010600040101010101" pitchFamily="2" charset="-122"/>
              </a:rPr>
              <a:t>类进入</a:t>
            </a:r>
            <a:r>
              <a:rPr lang="en-US" altLang="zh-CN" i="0" dirty="0">
                <a:effectLst/>
                <a:latin typeface="华文楷体" panose="02010600040101010101" pitchFamily="2" charset="-122"/>
                <a:ea typeface="华文楷体" panose="02010600040101010101" pitchFamily="2" charset="-122"/>
              </a:rPr>
              <a:t>ML</a:t>
            </a:r>
            <a:r>
              <a:rPr lang="zh-CN" altLang="en-US" i="0" dirty="0">
                <a:effectLst/>
                <a:latin typeface="华文楷体" panose="02010600040101010101" pitchFamily="2" charset="-122"/>
                <a:ea typeface="华文楷体" panose="02010600040101010101" pitchFamily="2" charset="-122"/>
              </a:rPr>
              <a:t>模型</a:t>
            </a:r>
            <a:endParaRPr lang="en-US" altLang="zh-CN"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zh-CN" altLang="en-US" i="0" dirty="0">
                <a:effectLst/>
                <a:latin typeface="华文楷体" panose="02010600040101010101" pitchFamily="2" charset="-122"/>
                <a:ea typeface="华文楷体" panose="02010600040101010101" pitchFamily="2" charset="-122"/>
              </a:rPr>
              <a:t>基于聚类的</a:t>
            </a:r>
            <a:r>
              <a:rPr lang="en-US" altLang="zh-CN" i="0" dirty="0">
                <a:effectLst/>
                <a:latin typeface="华文楷体" panose="02010600040101010101" pitchFamily="2" charset="-122"/>
                <a:ea typeface="华文楷体" panose="02010600040101010101" pitchFamily="2" charset="-122"/>
              </a:rPr>
              <a:t>A</a:t>
            </a:r>
            <a:r>
              <a:rPr lang="zh-CN" altLang="en-US" i="0" dirty="0">
                <a:effectLst/>
                <a:latin typeface="华文楷体" panose="02010600040101010101" pitchFamily="2" charset="-122"/>
                <a:ea typeface="华文楷体" panose="02010600040101010101" pitchFamily="2" charset="-122"/>
              </a:rPr>
              <a:t>类分割</a:t>
            </a:r>
            <a:endParaRPr lang="en-US" altLang="zh-CN"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en-US" altLang="zh-CN" i="0" dirty="0">
                <a:effectLst/>
                <a:latin typeface="华文楷体" panose="02010600040101010101" pitchFamily="2" charset="-122"/>
                <a:ea typeface="华文楷体" panose="02010600040101010101" pitchFamily="2" charset="-122"/>
              </a:rPr>
              <a:t>2</a:t>
            </a:r>
            <a:r>
              <a:rPr lang="zh-CN" altLang="en-US" i="0" dirty="0">
                <a:effectLst/>
                <a:latin typeface="华文楷体" panose="02010600040101010101" pitchFamily="2" charset="-122"/>
                <a:ea typeface="华文楷体" panose="02010600040101010101" pitchFamily="2" charset="-122"/>
              </a:rPr>
              <a:t>）</a:t>
            </a:r>
            <a:r>
              <a:rPr lang="en-US" altLang="zh-CN" b="1" i="0" dirty="0">
                <a:effectLst/>
                <a:latin typeface="华文楷体" panose="02010600040101010101" pitchFamily="2" charset="-122"/>
                <a:ea typeface="华文楷体" panose="02010600040101010101" pitchFamily="2" charset="-122"/>
              </a:rPr>
              <a:t>B</a:t>
            </a:r>
            <a:r>
              <a:rPr lang="zh-CN" altLang="en-US" b="1" i="0" dirty="0">
                <a:effectLst/>
                <a:latin typeface="华文楷体" panose="02010600040101010101" pitchFamily="2" charset="-122"/>
                <a:ea typeface="华文楷体" panose="02010600040101010101" pitchFamily="2" charset="-122"/>
              </a:rPr>
              <a:t>类过采样</a:t>
            </a:r>
            <a:r>
              <a:rPr lang="en-US" altLang="zh-CN" i="0" dirty="0">
                <a:effectLst/>
                <a:latin typeface="华文楷体" panose="02010600040101010101" pitchFamily="2" charset="-122"/>
                <a:ea typeface="华文楷体" panose="02010600040101010101" pitchFamily="2" charset="-122"/>
              </a:rPr>
              <a:t>(</a:t>
            </a:r>
            <a:r>
              <a:rPr lang="zh-CN" altLang="en-US" i="0" dirty="0">
                <a:effectLst/>
                <a:latin typeface="华文楷体" panose="02010600040101010101" pitchFamily="2" charset="-122"/>
                <a:ea typeface="华文楷体" panose="02010600040101010101" pitchFamily="2" charset="-122"/>
              </a:rPr>
              <a:t>过采样：把小样本复制多份</a:t>
            </a:r>
            <a:r>
              <a:rPr lang="en-US" altLang="zh-CN" i="0" dirty="0">
                <a:effectLst/>
                <a:latin typeface="华文楷体" panose="02010600040101010101" pitchFamily="2" charset="-122"/>
                <a:ea typeface="华文楷体" panose="02010600040101010101" pitchFamily="2" charset="-122"/>
              </a:rPr>
              <a:t>)</a:t>
            </a:r>
            <a:endParaRPr lang="zh-CN" altLang="en-US" i="0" dirty="0">
              <a:effectLst/>
              <a:latin typeface="华文楷体" panose="02010600040101010101" pitchFamily="2" charset="-122"/>
              <a:ea typeface="华文楷体" panose="02010600040101010101" pitchFamily="2" charset="-122"/>
            </a:endParaRPr>
          </a:p>
          <a:p>
            <a:pPr algn="l"/>
            <a:r>
              <a:rPr lang="zh-CN" altLang="en-US" i="0" dirty="0">
                <a:effectLst/>
                <a:latin typeface="华文楷体" panose="02010600040101010101" pitchFamily="2" charset="-122"/>
                <a:ea typeface="华文楷体" panose="02010600040101010101" pitchFamily="2" charset="-122"/>
              </a:rPr>
              <a:t>例如将</a:t>
            </a:r>
            <a:r>
              <a:rPr lang="en-US" altLang="zh-CN" i="0" dirty="0">
                <a:effectLst/>
                <a:latin typeface="华文楷体" panose="02010600040101010101" pitchFamily="2" charset="-122"/>
                <a:ea typeface="华文楷体" panose="02010600040101010101" pitchFamily="2" charset="-122"/>
              </a:rPr>
              <a:t>B</a:t>
            </a:r>
            <a:r>
              <a:rPr lang="zh-CN" altLang="en-US" i="0" dirty="0">
                <a:effectLst/>
                <a:latin typeface="华文楷体" panose="02010600040101010101" pitchFamily="2" charset="-122"/>
                <a:ea typeface="华文楷体" panose="02010600040101010101" pitchFamily="2" charset="-122"/>
              </a:rPr>
              <a:t>类数据复制</a:t>
            </a:r>
            <a:r>
              <a:rPr lang="en-US" altLang="zh-CN" i="0" dirty="0">
                <a:effectLst/>
                <a:latin typeface="华文楷体" panose="02010600040101010101" pitchFamily="2" charset="-122"/>
                <a:ea typeface="华文楷体" panose="02010600040101010101" pitchFamily="2" charset="-122"/>
              </a:rPr>
              <a:t>5</a:t>
            </a:r>
            <a:r>
              <a:rPr lang="zh-CN" altLang="en-US" i="0" dirty="0">
                <a:effectLst/>
                <a:latin typeface="华文楷体" panose="02010600040101010101" pitchFamily="2" charset="-122"/>
                <a:ea typeface="华文楷体" panose="02010600040101010101" pitchFamily="2" charset="-122"/>
              </a:rPr>
              <a:t>份，这样可以避免欠采样造成的信息丢失</a:t>
            </a:r>
            <a:endParaRPr lang="zh-CN" altLang="en-US" i="0" dirty="0">
              <a:effectLst/>
              <a:latin typeface="华文楷体" panose="02010600040101010101" pitchFamily="2" charset="-122"/>
              <a:ea typeface="华文楷体" panose="02010600040101010101" pitchFamily="2" charset="-122"/>
            </a:endParaRPr>
          </a:p>
          <a:p>
            <a:pPr algn="l"/>
            <a:r>
              <a:rPr lang="en-US" altLang="zh-CN" i="0" dirty="0">
                <a:effectLst/>
                <a:latin typeface="华文楷体" panose="02010600040101010101" pitchFamily="2" charset="-122"/>
                <a:ea typeface="华文楷体" panose="02010600040101010101" pitchFamily="2" charset="-122"/>
              </a:rPr>
              <a:t>3</a:t>
            </a:r>
            <a:r>
              <a:rPr lang="zh-CN" altLang="en-US" i="0" dirty="0">
                <a:effectLst/>
                <a:latin typeface="华文楷体" panose="02010600040101010101" pitchFamily="2" charset="-122"/>
                <a:ea typeface="华文楷体" panose="02010600040101010101" pitchFamily="2" charset="-122"/>
              </a:rPr>
              <a:t>）</a:t>
            </a:r>
            <a:r>
              <a:rPr lang="en-US" altLang="zh-CN" b="1" i="0" dirty="0">
                <a:effectLst/>
                <a:latin typeface="华文楷体" panose="02010600040101010101" pitchFamily="2" charset="-122"/>
                <a:ea typeface="华文楷体" panose="02010600040101010101" pitchFamily="2" charset="-122"/>
              </a:rPr>
              <a:t>B</a:t>
            </a:r>
            <a:r>
              <a:rPr lang="zh-CN" altLang="en-US" b="1" i="0" dirty="0">
                <a:effectLst/>
                <a:latin typeface="华文楷体" panose="02010600040101010101" pitchFamily="2" charset="-122"/>
                <a:ea typeface="华文楷体" panose="02010600040101010101" pitchFamily="2" charset="-122"/>
              </a:rPr>
              <a:t>类数据合成新样本</a:t>
            </a:r>
            <a:endParaRPr lang="zh-CN" altLang="en-US" b="1"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zh-CN" altLang="en-US" i="0" dirty="0">
                <a:effectLst/>
                <a:latin typeface="华文楷体" panose="02010600040101010101" pitchFamily="2" charset="-122"/>
                <a:ea typeface="华文楷体" panose="02010600040101010101" pitchFamily="2" charset="-122"/>
              </a:rPr>
              <a:t>随机插值得到新样本</a:t>
            </a:r>
            <a:endParaRPr lang="en-US" altLang="zh-CN" i="0" dirty="0">
              <a:effectLst/>
              <a:latin typeface="华文楷体" panose="02010600040101010101" pitchFamily="2" charset="-122"/>
              <a:ea typeface="华文楷体" panose="02010600040101010101" pitchFamily="2" charset="-122"/>
            </a:endParaRPr>
          </a:p>
          <a:p>
            <a:pPr algn="l">
              <a:buFont typeface="Arial" panose="020B0604020202020204" pitchFamily="34" charset="0"/>
              <a:buChar char="•"/>
            </a:pPr>
            <a:r>
              <a:rPr lang="en-US" altLang="zh-CN" i="0" dirty="0">
                <a:effectLst/>
                <a:latin typeface="华文楷体" panose="02010600040101010101" pitchFamily="2" charset="-122"/>
                <a:ea typeface="华文楷体" panose="02010600040101010101" pitchFamily="2" charset="-122"/>
              </a:rPr>
              <a:t>SMOT</a:t>
            </a:r>
            <a:endParaRPr lang="en-US" altLang="zh-CN" i="0" dirty="0">
              <a:effectLst/>
              <a:latin typeface="华文楷体" panose="02010600040101010101" pitchFamily="2" charset="-122"/>
              <a:ea typeface="华文楷体" panose="02010600040101010101" pitchFamily="2" charset="-122"/>
            </a:endParaRPr>
          </a:p>
          <a:p>
            <a:pPr algn="l"/>
            <a:r>
              <a:rPr lang="en-US" altLang="zh-CN" b="1" i="0" dirty="0">
                <a:solidFill>
                  <a:srgbClr val="4F4F4F"/>
                </a:solidFill>
                <a:effectLst/>
                <a:latin typeface="PingFang SC"/>
              </a:rPr>
              <a:t>2.</a:t>
            </a:r>
            <a:r>
              <a:rPr lang="zh-CN" altLang="en-US" b="1" i="0" dirty="0">
                <a:solidFill>
                  <a:srgbClr val="4F4F4F"/>
                </a:solidFill>
                <a:effectLst/>
                <a:latin typeface="PingFang SC"/>
              </a:rPr>
              <a:t>基于算法的处理方法：</a:t>
            </a:r>
            <a:endParaRPr lang="zh-CN" altLang="en-US" b="1" i="0" dirty="0">
              <a:solidFill>
                <a:srgbClr val="4F4F4F"/>
              </a:solidFill>
              <a:effectLst/>
              <a:latin typeface="PingFang SC"/>
            </a:endParaRPr>
          </a:p>
          <a:p>
            <a:pPr algn="l"/>
            <a:r>
              <a:rPr lang="zh-CN" altLang="en-US" b="0" i="0" dirty="0">
                <a:solidFill>
                  <a:srgbClr val="4D4D4D"/>
                </a:solidFill>
                <a:effectLst/>
                <a:latin typeface="-apple-system"/>
              </a:rPr>
              <a:t>降低</a:t>
            </a:r>
            <a:r>
              <a:rPr lang="en-US" altLang="zh-CN" b="0" i="0" dirty="0">
                <a:solidFill>
                  <a:srgbClr val="4D4D4D"/>
                </a:solidFill>
                <a:effectLst/>
                <a:latin typeface="-apple-system"/>
              </a:rPr>
              <a:t>A</a:t>
            </a:r>
            <a:r>
              <a:rPr lang="zh-CN" altLang="en-US" b="0" i="0" dirty="0">
                <a:solidFill>
                  <a:srgbClr val="4D4D4D"/>
                </a:solidFill>
                <a:effectLst/>
                <a:latin typeface="-apple-system"/>
              </a:rPr>
              <a:t>类权值，提高</a:t>
            </a:r>
            <a:r>
              <a:rPr lang="en-US" altLang="zh-CN" b="0" i="0" dirty="0">
                <a:solidFill>
                  <a:srgbClr val="4D4D4D"/>
                </a:solidFill>
                <a:effectLst/>
                <a:latin typeface="-apple-system"/>
              </a:rPr>
              <a:t>B</a:t>
            </a:r>
            <a:r>
              <a:rPr lang="zh-CN" altLang="en-US" b="0" i="0" dirty="0">
                <a:solidFill>
                  <a:srgbClr val="4D4D4D"/>
                </a:solidFill>
                <a:effectLst/>
                <a:latin typeface="-apple-system"/>
              </a:rPr>
              <a:t>类的权值。</a:t>
            </a:r>
            <a:endParaRPr lang="zh-CN" altLang="en-US" b="0" i="0" dirty="0">
              <a:solidFill>
                <a:srgbClr val="4D4D4D"/>
              </a:solidFill>
              <a:effectLst/>
              <a:latin typeface="-apple-system"/>
            </a:endParaRPr>
          </a:p>
          <a:p>
            <a:pPr algn="l">
              <a:buFont typeface="Arial" panose="020B0604020202020204" pitchFamily="34" charset="0"/>
              <a:buChar char="•"/>
            </a:pPr>
            <a:endParaRPr lang="en-US" altLang="zh-CN" i="0" dirty="0">
              <a:effectLst/>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06327" y="833971"/>
            <a:ext cx="3372534" cy="3372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428052" y="522468"/>
            <a:ext cx="3929085" cy="3929085"/>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5114" y="642916"/>
            <a:ext cx="3675730" cy="3675729"/>
          </a:xfrm>
          <a:prstGeom prst="ellipse">
            <a:avLst/>
          </a:prstGeom>
          <a:noFill/>
          <a:ln w="2222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03450" y="397867"/>
            <a:ext cx="4174132" cy="4174132"/>
          </a:xfrm>
          <a:prstGeom prst="ellipse">
            <a:avLst/>
          </a:prstGeom>
          <a:noFill/>
          <a:ln w="22225">
            <a:solidFill>
              <a:schemeClr val="accent2">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244974" y="1580451"/>
            <a:ext cx="2394442" cy="1323439"/>
          </a:xfrm>
          <a:prstGeom prst="rect">
            <a:avLst/>
          </a:prstGeom>
          <a:noFill/>
        </p:spPr>
        <p:txBody>
          <a:bodyPr wrap="square" rtlCol="0">
            <a:spAutoFit/>
          </a:bodyPr>
          <a:lstStyle/>
          <a:p>
            <a:r>
              <a:rPr lang="zh-CN" altLang="en-US" sz="8000" b="1" dirty="0">
                <a:solidFill>
                  <a:schemeClr val="bg1"/>
                </a:solidFill>
                <a:latin typeface="微软雅黑" panose="020B0503020204020204" pitchFamily="34" charset="-122"/>
                <a:ea typeface="微软雅黑" panose="020B0503020204020204" pitchFamily="34" charset="-122"/>
              </a:rPr>
              <a:t>谢谢</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4087537" y="4143113"/>
            <a:ext cx="709316" cy="709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过</a:t>
            </a:r>
            <a:endParaRPr lang="zh-CN" altLang="en-US" sz="3200" b="1" dirty="0">
              <a:latin typeface="微软雅黑" panose="020B0503020204020204" pitchFamily="34" charset="-122"/>
              <a:ea typeface="微软雅黑" panose="020B0503020204020204" pitchFamily="34" charset="-122"/>
            </a:endParaRPr>
          </a:p>
        </p:txBody>
      </p:sp>
      <p:pic>
        <p:nvPicPr>
          <p:cNvPr id="37" name="图片 36" descr="33af44c9fe23df8286f99d06e678fd1b"/>
          <p:cNvPicPr>
            <a:picLocks noChangeAspect="1"/>
          </p:cNvPicPr>
          <p:nvPr/>
        </p:nvPicPr>
        <p:blipFill>
          <a:blip r:embed="rId1"/>
          <a:stretch>
            <a:fillRect/>
          </a:stretch>
        </p:blipFill>
        <p:spPr>
          <a:xfrm rot="14011773">
            <a:off x="7241597" y="-385775"/>
            <a:ext cx="3148958" cy="3025045"/>
          </a:xfrm>
          <a:prstGeom prst="rect">
            <a:avLst/>
          </a:prstGeom>
        </p:spPr>
      </p:pic>
      <p:pic>
        <p:nvPicPr>
          <p:cNvPr id="38" name="图片 37" descr="33af44c9fe23df8286f99d06e678fd1b"/>
          <p:cNvPicPr>
            <a:picLocks noChangeAspect="1"/>
          </p:cNvPicPr>
          <p:nvPr/>
        </p:nvPicPr>
        <p:blipFill>
          <a:blip r:embed="rId1"/>
          <a:stretch>
            <a:fillRect/>
          </a:stretch>
        </p:blipFill>
        <p:spPr>
          <a:xfrm rot="3046168">
            <a:off x="-972041" y="3005485"/>
            <a:ext cx="3148958" cy="30250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5"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500"/>
                                        <p:tgtEl>
                                          <p:spTgt spid="8"/>
                                        </p:tgtEl>
                                      </p:cBhvr>
                                    </p:animEffect>
                                    <p:anim calcmode="lin" valueType="num">
                                      <p:cBhvr>
                                        <p:cTn id="18" dur="1500" fill="hold"/>
                                        <p:tgtEl>
                                          <p:spTgt spid="8"/>
                                        </p:tgtEl>
                                        <p:attrNameLst>
                                          <p:attrName>ppt_w</p:attrName>
                                        </p:attrNameLst>
                                      </p:cBhvr>
                                      <p:tavLst>
                                        <p:tav tm="0" fmla="#ppt_w*sin(2.5*pi*$)">
                                          <p:val>
                                            <p:fltVal val="0"/>
                                          </p:val>
                                        </p:tav>
                                        <p:tav tm="100000">
                                          <p:val>
                                            <p:fltVal val="1"/>
                                          </p:val>
                                        </p:tav>
                                      </p:tavLst>
                                    </p:anim>
                                    <p:anim calcmode="lin" valueType="num">
                                      <p:cBhvr>
                                        <p:cTn id="19" dur="1500" fill="hold"/>
                                        <p:tgtEl>
                                          <p:spTgt spid="8"/>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
                                        </p:tgtEl>
                                      </p:cBhvr>
                                    </p:animEffect>
                                  </p:childTnLst>
                                </p:cTn>
                              </p:par>
                            </p:childTnLst>
                          </p:cTn>
                        </p:par>
                        <p:par>
                          <p:cTn id="30" fill="hold">
                            <p:stCondLst>
                              <p:cond delay="2000"/>
                            </p:stCondLst>
                            <p:childTnLst>
                              <p:par>
                                <p:cTn id="31" presetID="38" presetClass="entr" presetSubtype="0" accel="50000" fill="hold" grpId="0" nodeType="afterEffect">
                                  <p:stCondLst>
                                    <p:cond delay="0"/>
                                  </p:stCondLst>
                                  <p:iterate type="lt">
                                    <p:tmPct val="30000"/>
                                  </p:iterate>
                                  <p:childTnLst>
                                    <p:set>
                                      <p:cBhvr>
                                        <p:cTn id="32" dur="1" fill="hold">
                                          <p:stCondLst>
                                            <p:cond delay="0"/>
                                          </p:stCondLst>
                                        </p:cTn>
                                        <p:tgtEl>
                                          <p:spTgt spid="14"/>
                                        </p:tgtEl>
                                        <p:attrNameLst>
                                          <p:attrName>style.visibility</p:attrName>
                                        </p:attrNameLst>
                                      </p:cBhvr>
                                      <p:to>
                                        <p:strVal val="visible"/>
                                      </p:to>
                                    </p:set>
                                    <p:set>
                                      <p:cBhvr>
                                        <p:cTn id="33" dur="455" fill="hold">
                                          <p:stCondLst>
                                            <p:cond delay="0"/>
                                          </p:stCondLst>
                                        </p:cTn>
                                        <p:tgtEl>
                                          <p:spTgt spid="14"/>
                                        </p:tgtEl>
                                        <p:attrNameLst>
                                          <p:attrName>style.rotation</p:attrName>
                                        </p:attrNameLst>
                                      </p:cBhvr>
                                      <p:to>
                                        <p:strVal val="-45.0"/>
                                      </p:to>
                                    </p:set>
                                    <p:anim calcmode="lin" valueType="num">
                                      <p:cBhvr>
                                        <p:cTn id="34"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childTnLst>
                          </p:cTn>
                        </p:par>
                        <p:par>
                          <p:cTn id="38" fill="hold">
                            <p:stCondLst>
                              <p:cond delay="3549"/>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49"/>
                            </p:stCondLst>
                            <p:childTnLst>
                              <p:par>
                                <p:cTn id="43" presetID="1" presetClass="path" presetSubtype="0" accel="50000" decel="50000" fill="hold" grpId="1" nodeType="afterEffect">
                                  <p:stCondLst>
                                    <p:cond delay="0"/>
                                  </p:stCondLst>
                                  <p:childTnLst>
                                    <p:animMotion origin="layout" path="M -1.11111E-6 -2.71605E-6 C 0.11823 -2.71605E-6 0.21476 -0.17284 0.21476 -0.38642 C 0.21476 -0.60031 0.11823 -0.77284 -1.11111E-6 -0.77284 C -0.11823 -0.77284 -0.21441 -0.60031 -0.21441 -0.38642 C -0.21441 -0.17284 -0.11823 -2.71605E-6 -1.11111E-6 -2.71605E-6 Z " pathEditMode="relative" rAng="0" ptsTypes="AAAAA">
                                      <p:cBhvr>
                                        <p:cTn id="44" dur="2000" fill="hold"/>
                                        <p:tgtEl>
                                          <p:spTgt spid="11"/>
                                        </p:tgtEl>
                                        <p:attrNameLst>
                                          <p:attrName>ppt_x</p:attrName>
                                          <p:attrName>ppt_y</p:attrName>
                                        </p:attrNameLst>
                                      </p:cBhvr>
                                      <p:rCtr x="17" y="-38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fontScale="92500"/>
          </a:bodyPr>
          <a:lstStyle/>
          <a:p>
            <a:pPr algn="ctr"/>
            <a:r>
              <a:rPr lang="en-US" altLang="zh-CN" sz="9600" b="1" dirty="0">
                <a:solidFill>
                  <a:schemeClr val="accent6"/>
                </a:solidFill>
                <a:latin typeface="微软雅黑" panose="020B0503020204020204" pitchFamily="34" charset="-122"/>
                <a:ea typeface="微软雅黑" panose="020B0503020204020204" pitchFamily="34" charset="-122"/>
              </a:rPr>
              <a:t>01</a:t>
            </a:r>
            <a:endParaRPr lang="zh-CN" altLang="en-US" sz="9600" b="1" dirty="0">
              <a:solidFill>
                <a:schemeClr val="accent6"/>
              </a:solidFill>
              <a:latin typeface="微软雅黑" panose="020B0503020204020204" pitchFamily="34" charset="-122"/>
              <a:ea typeface="微软雅黑" panose="020B0503020204020204" pitchFamily="34" charset="-122"/>
            </a:endParaRPr>
          </a:p>
        </p:txBody>
      </p:sp>
      <p:sp>
        <p:nvSpPr>
          <p:cNvPr id="18" name="TextBox 39"/>
          <p:cNvSpPr txBox="1"/>
          <p:nvPr/>
        </p:nvSpPr>
        <p:spPr>
          <a:xfrm>
            <a:off x="1412816" y="1713421"/>
            <a:ext cx="4051324" cy="622364"/>
          </a:xfrm>
          <a:prstGeom prst="rect">
            <a:avLst/>
          </a:prstGeom>
          <a:noFill/>
        </p:spPr>
        <p:txBody>
          <a:bodyPr wrap="none" lIns="360000" tIns="0" rIns="0" bIns="0" anchor="b" anchorCtr="0">
            <a:no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决策树的初步了解</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32311" y="2423797"/>
            <a:ext cx="2430507"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决策树的定义</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032311" y="2926938"/>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决策树过程</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2" name="图片 21" descr="33af44c9fe23df8286f99d06e678fd1b"/>
          <p:cNvPicPr>
            <a:picLocks noChangeAspect="1"/>
          </p:cNvPicPr>
          <p:nvPr/>
        </p:nvPicPr>
        <p:blipFill>
          <a:blip r:embed="rId1"/>
          <a:stretch>
            <a:fillRect/>
          </a:stretch>
        </p:blipFill>
        <p:spPr>
          <a:xfrm rot="13505325">
            <a:off x="6492319" y="1811664"/>
            <a:ext cx="5376448" cy="516488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723549"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决策树的定义</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文本框 25"/>
          <p:cNvSpPr txBox="1"/>
          <p:nvPr/>
        </p:nvSpPr>
        <p:spPr>
          <a:xfrm>
            <a:off x="99012" y="1384935"/>
            <a:ext cx="8945975"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华文楷体" panose="02010600040101010101" pitchFamily="2" charset="-122"/>
                <a:ea typeface="华文楷体" panose="02010600040101010101" pitchFamily="2" charset="-122"/>
              </a:rPr>
              <a:t>分类树（决策树）是一种基本的分类和回归方法。他是一种有监督学习，在机器学习中，决策树是一个预测模型</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effectLst/>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华文楷体" panose="02010600040101010101" pitchFamily="2" charset="-122"/>
                <a:ea typeface="华文楷体" panose="02010600040101010101" pitchFamily="2" charset="-122"/>
              </a:rPr>
              <a:t>决策树</a:t>
            </a:r>
            <a:r>
              <a:rPr lang="en-US" altLang="zh-CN" b="0" i="0" dirty="0">
                <a:effectLst/>
                <a:latin typeface="华文楷体" panose="02010600040101010101" pitchFamily="2" charset="-122"/>
                <a:ea typeface="华文楷体" panose="02010600040101010101" pitchFamily="2" charset="-122"/>
              </a:rPr>
              <a:t>(Decision Tree</a:t>
            </a:r>
            <a:r>
              <a:rPr lang="zh-CN" altLang="en-US" b="0" i="0" dirty="0">
                <a:effectLst/>
                <a:latin typeface="华文楷体" panose="02010600040101010101" pitchFamily="2" charset="-122"/>
                <a:ea typeface="华文楷体" panose="02010600040101010101" pitchFamily="2" charset="-122"/>
              </a:rPr>
              <a:t>）是在已知各种情况发生概率的</a:t>
            </a:r>
            <a:r>
              <a:rPr lang="zh-CN" altLang="en-US" b="0" i="0" u="none" strike="noStrike" dirty="0">
                <a:effectLst/>
                <a:latin typeface="华文楷体" panose="02010600040101010101" pitchFamily="2" charset="-122"/>
                <a:ea typeface="华文楷体" panose="02010600040101010101" pitchFamily="2" charset="-122"/>
                <a:hlinkClick r:id="rId1"/>
              </a:rPr>
              <a:t>基础</a:t>
            </a:r>
            <a:r>
              <a:rPr lang="zh-CN" altLang="en-US" b="0" i="0" dirty="0">
                <a:effectLst/>
                <a:latin typeface="华文楷体" panose="02010600040101010101" pitchFamily="2" charset="-122"/>
                <a:ea typeface="华文楷体" panose="02010600040101010101" pitchFamily="2" charset="-122"/>
              </a:rPr>
              <a:t>上，通过构成决策树来求取净现值的</a:t>
            </a:r>
            <a:r>
              <a:rPr lang="zh-CN" altLang="en-US" b="0" i="0" strike="noStrike" dirty="0">
                <a:effectLst/>
                <a:latin typeface="华文楷体" panose="02010600040101010101" pitchFamily="2" charset="-122"/>
                <a:ea typeface="华文楷体" panose="02010600040101010101" pitchFamily="2" charset="-122"/>
                <a:hlinkClick r:id="rId2"/>
              </a:rPr>
              <a:t>期望</a:t>
            </a:r>
            <a:r>
              <a:rPr lang="zh-CN" altLang="en-US" b="0" i="0" dirty="0">
                <a:effectLst/>
                <a:latin typeface="华文楷体" panose="02010600040101010101" pitchFamily="2" charset="-122"/>
                <a:ea typeface="华文楷体" panose="02010600040101010101" pitchFamily="2" charset="-122"/>
              </a:rPr>
              <a:t>值大于等于零的概率，评价项目风险，判断其可行性的决策分析方法，是直观运用概率分析的一种图解法。</a:t>
            </a:r>
            <a:endParaRPr lang="en-US" altLang="zh-CN" b="0" i="0" dirty="0">
              <a:effectLst/>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effectLst/>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华文楷体" panose="02010600040101010101" pitchFamily="2" charset="-122"/>
                <a:ea typeface="华文楷体" panose="02010600040101010101" pitchFamily="2" charset="-122"/>
              </a:rPr>
              <a:t>决策树是一种树形结构，其中每个内部节点表示一个属性上的测试，每个分支代表一个测试输出，每个叶节点代表一种类别。</a:t>
            </a:r>
            <a:endParaRPr kumimoji="0" lang="en-US" altLang="zh-CN" b="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4670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决策树过程</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0" y="636271"/>
            <a:ext cx="4231432" cy="2011819"/>
          </a:xfrm>
          <a:prstGeom prst="rect">
            <a:avLst/>
          </a:prstGeom>
        </p:spPr>
      </p:pic>
      <p:sp>
        <p:nvSpPr>
          <p:cNvPr id="6" name="文本框 5"/>
          <p:cNvSpPr txBox="1"/>
          <p:nvPr/>
        </p:nvSpPr>
        <p:spPr>
          <a:xfrm>
            <a:off x="0" y="2763078"/>
            <a:ext cx="4422913" cy="646331"/>
          </a:xfrm>
          <a:prstGeom prst="rect">
            <a:avLst/>
          </a:prstGeom>
          <a:noFill/>
        </p:spPr>
        <p:txBody>
          <a:bodyPr wrap="square" rtlCol="0">
            <a:spAutoFit/>
          </a:bodyPr>
          <a:lstStyle/>
          <a:p>
            <a:r>
              <a:rPr lang="zh-CN" altLang="en-US" i="0" dirty="0">
                <a:effectLst/>
                <a:latin typeface="华文楷体" panose="02010600040101010101" pitchFamily="2" charset="-122"/>
                <a:ea typeface="华文楷体" panose="02010600040101010101" pitchFamily="2" charset="-122"/>
              </a:rPr>
              <a:t>决策树学习包括三个阶段：特征选择、决策树的生成和剪枝。</a:t>
            </a:r>
            <a:endParaRPr lang="zh-CN" altLang="en-US" dirty="0">
              <a:latin typeface="华文楷体" panose="02010600040101010101" pitchFamily="2" charset="-122"/>
              <a:ea typeface="华文楷体" panose="02010600040101010101" pitchFamily="2" charset="-122"/>
            </a:endParaRPr>
          </a:p>
        </p:txBody>
      </p:sp>
      <p:sp>
        <p:nvSpPr>
          <p:cNvPr id="26" name="文本框 25"/>
          <p:cNvSpPr txBox="1"/>
          <p:nvPr/>
        </p:nvSpPr>
        <p:spPr>
          <a:xfrm>
            <a:off x="0" y="3543654"/>
            <a:ext cx="4231432" cy="923330"/>
          </a:xfrm>
          <a:prstGeom prst="rect">
            <a:avLst/>
          </a:prstGeom>
          <a:noFill/>
        </p:spPr>
        <p:txBody>
          <a:bodyPr wrap="square">
            <a:spAutoFit/>
          </a:bodyPr>
          <a:lstStyle/>
          <a:p>
            <a:pPr algn="l"/>
            <a:r>
              <a:rPr lang="zh-CN" altLang="en-US" i="0" dirty="0">
                <a:effectLst/>
                <a:latin typeface="华文楷体" panose="02010600040101010101" pitchFamily="2" charset="-122"/>
                <a:ea typeface="华文楷体" panose="02010600040101010101" pitchFamily="2" charset="-122"/>
              </a:rPr>
              <a:t>决策树的生成就是生成一棵完整的决策树。简单来说，决策树生成的过程就是选择什么属性作为节点的过程</a:t>
            </a:r>
            <a:r>
              <a:rPr lang="zh-CN" altLang="en-US" dirty="0">
                <a:latin typeface="华文楷体" panose="02010600040101010101" pitchFamily="2" charset="-122"/>
                <a:ea typeface="华文楷体" panose="02010600040101010101" pitchFamily="2" charset="-122"/>
              </a:rPr>
              <a:t>。</a:t>
            </a:r>
            <a:endParaRPr lang="zh-CN" altLang="en-US" i="0" dirty="0">
              <a:effectLst/>
              <a:latin typeface="华文楷体" panose="02010600040101010101" pitchFamily="2" charset="-122"/>
              <a:ea typeface="华文楷体" panose="02010600040101010101" pitchFamily="2" charset="-122"/>
            </a:endParaRPr>
          </a:p>
        </p:txBody>
      </p:sp>
      <p:sp>
        <p:nvSpPr>
          <p:cNvPr id="29" name="文本框 28"/>
          <p:cNvSpPr txBox="1"/>
          <p:nvPr/>
        </p:nvSpPr>
        <p:spPr>
          <a:xfrm>
            <a:off x="4308007" y="590550"/>
            <a:ext cx="4596848"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在</a:t>
            </a:r>
            <a:r>
              <a:rPr lang="zh-CN" altLang="en-US" i="0" dirty="0">
                <a:effectLst/>
                <a:latin typeface="华文楷体" panose="02010600040101010101" pitchFamily="2" charset="-122"/>
                <a:ea typeface="华文楷体" panose="02010600040101010101" pitchFamily="2" charset="-122"/>
              </a:rPr>
              <a:t>生成</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过程中，会存在三种节点：</a:t>
            </a: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根节点：就是树的最顶端，最开始的那个节点。在上图中，“天气”就是一个根节点；</a:t>
            </a: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内部节点：就是树中间的那些节点，比如说“温度” </a:t>
            </a:r>
            <a:endPar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叶节点：就是树最底部的节点，也就是决策结果。</a:t>
            </a: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27" name="文本框 26"/>
          <p:cNvSpPr txBox="1"/>
          <p:nvPr/>
        </p:nvSpPr>
        <p:spPr>
          <a:xfrm>
            <a:off x="4288129" y="3543654"/>
            <a:ext cx="4636604" cy="923330"/>
          </a:xfrm>
          <a:prstGeom prst="rect">
            <a:avLst/>
          </a:prstGeom>
          <a:noFill/>
        </p:spPr>
        <p:txBody>
          <a:bodyPr wrap="square">
            <a:spAutoFit/>
          </a:bodyPr>
          <a:lstStyle/>
          <a:p>
            <a:r>
              <a:rPr lang="zh-CN" altLang="en-US" b="0" i="0" dirty="0">
                <a:solidFill>
                  <a:srgbClr val="333333"/>
                </a:solidFill>
                <a:effectLst/>
                <a:latin typeface="华文楷体" panose="02010600040101010101" pitchFamily="2" charset="-122"/>
                <a:ea typeface="华文楷体" panose="02010600040101010101" pitchFamily="2" charset="-122"/>
              </a:rPr>
              <a:t>剪枝就是给决策树瘦身，减去一些没有必要的枝。之所以这么做，是为了防止“过拟合” 现象的发生。</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02</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24521" y="2423797"/>
            <a:ext cx="296614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信息增益</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(ID3)</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24521" y="2926938"/>
            <a:ext cx="296614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信息增益率</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(C4.5)</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824521" y="3430079"/>
            <a:ext cx="329816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基尼指数</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(CART)</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TextBox 44"/>
          <p:cNvSpPr txBox="1"/>
          <p:nvPr/>
        </p:nvSpPr>
        <p:spPr>
          <a:xfrm>
            <a:off x="723181" y="1773241"/>
            <a:ext cx="2510052" cy="881388"/>
          </a:xfrm>
          <a:prstGeom prst="rect">
            <a:avLst/>
          </a:prstGeom>
          <a:noFill/>
        </p:spPr>
        <p:txBody>
          <a:bodyPr wrap="none" lIns="360000" tIns="0" rIns="0" bIns="0" anchor="b" anchorCtr="0">
            <a:noAutofit/>
          </a:bodyPr>
          <a:lstStyle/>
          <a:p>
            <a:r>
              <a:rPr lang="zh-CN" altLang="en-US" sz="3600" b="1" dirty="0">
                <a:solidFill>
                  <a:schemeClr val="accent2"/>
                </a:solidFill>
                <a:latin typeface="微软雅黑" panose="020B0503020204020204" pitchFamily="34" charset="-122"/>
                <a:ea typeface="微软雅黑" panose="020B0503020204020204" pitchFamily="34" charset="-122"/>
              </a:rPr>
              <a:t>  决策树的生成</a:t>
            </a:r>
            <a:br>
              <a:rPr lang="en-US" altLang="zh-CN" b="1" dirty="0">
                <a:solidFill>
                  <a:schemeClr val="accent2"/>
                </a:solidFill>
                <a:latin typeface="微软雅黑" panose="020B0503020204020204" pitchFamily="34" charset="-122"/>
                <a:ea typeface="微软雅黑" panose="020B0503020204020204" pitchFamily="34" charset="-122"/>
              </a:rPr>
            </a:br>
            <a:endParaRPr lang="zh-CN" altLang="en-US" b="1" dirty="0">
              <a:solidFill>
                <a:schemeClr val="accent2"/>
              </a:solidFill>
              <a:latin typeface="微软雅黑" panose="020B0503020204020204" pitchFamily="34" charset="-122"/>
              <a:ea typeface="微软雅黑" panose="020B0503020204020204" pitchFamily="34" charset="-122"/>
            </a:endParaRPr>
          </a:p>
        </p:txBody>
      </p:sp>
      <p:pic>
        <p:nvPicPr>
          <p:cNvPr id="24" name="图片 23" descr="33af44c9fe23df8286f99d06e678fd1b"/>
          <p:cNvPicPr>
            <a:picLocks noChangeAspect="1"/>
          </p:cNvPicPr>
          <p:nvPr/>
        </p:nvPicPr>
        <p:blipFill>
          <a:blip r:embed="rId1"/>
          <a:stretch>
            <a:fillRect/>
          </a:stretch>
        </p:blipFill>
        <p:spPr>
          <a:xfrm rot="13505325">
            <a:off x="6246011" y="1327153"/>
            <a:ext cx="6233981" cy="598867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特征选择</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91" y="1041899"/>
            <a:ext cx="7992590" cy="2686425"/>
          </a:xfrm>
          <a:prstGeom prst="rect">
            <a:avLst/>
          </a:prstGeom>
        </p:spPr>
      </p:pic>
      <p:sp>
        <p:nvSpPr>
          <p:cNvPr id="20" name="文本框 19"/>
          <p:cNvSpPr txBox="1"/>
          <p:nvPr/>
        </p:nvSpPr>
        <p:spPr>
          <a:xfrm>
            <a:off x="60084" y="666488"/>
            <a:ext cx="7933404" cy="369332"/>
          </a:xfrm>
          <a:prstGeom prst="rect">
            <a:avLst/>
          </a:prstGeom>
          <a:noFill/>
        </p:spPr>
        <p:txBody>
          <a:bodyPr wrap="square" rtlCol="0">
            <a:spAutoFit/>
          </a:bodyPr>
          <a:lstStyle/>
          <a:p>
            <a:r>
              <a:rPr lang="en-US" altLang="zh-CN" dirty="0">
                <a:latin typeface="华文楷体" panose="02010600040101010101" pitchFamily="2" charset="-122"/>
                <a:ea typeface="华文楷体" panose="02010600040101010101" pitchFamily="2" charset="-122"/>
              </a:rPr>
              <a:t>M</a:t>
            </a:r>
            <a:r>
              <a:rPr lang="zh-CN" altLang="en-US" dirty="0">
                <a:latin typeface="华文楷体" panose="02010600040101010101" pitchFamily="2" charset="-122"/>
                <a:ea typeface="华文楷体" panose="02010600040101010101" pitchFamily="2" charset="-122"/>
              </a:rPr>
              <a:t>个样本数据，预测该样本是否喜欢计算机游戏</a:t>
            </a:r>
            <a:endParaRPr lang="zh-CN" altLang="en-US" dirty="0">
              <a:latin typeface="华文楷体" panose="02010600040101010101" pitchFamily="2" charset="-122"/>
              <a:ea typeface="华文楷体" panose="02010600040101010101" pitchFamily="2" charset="-122"/>
            </a:endParaRPr>
          </a:p>
        </p:txBody>
      </p:sp>
      <p:sp>
        <p:nvSpPr>
          <p:cNvPr id="21" name="文本框 20"/>
          <p:cNvSpPr txBox="1"/>
          <p:nvPr/>
        </p:nvSpPr>
        <p:spPr>
          <a:xfrm>
            <a:off x="738053" y="4006664"/>
            <a:ext cx="8318379" cy="584775"/>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选择哪个特征更好些</a:t>
            </a:r>
            <a:endParaRPr lang="en-US" altLang="zh-CN" sz="3200" dirty="0">
              <a:latin typeface="华文楷体" panose="02010600040101010101" pitchFamily="2" charset="-122"/>
              <a:ea typeface="华文楷体" panose="02010600040101010101" pitchFamily="2" charset="-122"/>
            </a:endParaRPr>
          </a:p>
        </p:txBody>
      </p:sp>
      <p:pic>
        <p:nvPicPr>
          <p:cNvPr id="27" name="图形 26" descr="问号"/>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4778">
            <a:off x="41274" y="3877940"/>
            <a:ext cx="914400" cy="914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dirty="0">
                <a:solidFill>
                  <a:srgbClr val="335B74"/>
                </a:solidFill>
                <a:latin typeface="微软雅黑" panose="020B0503020204020204" pitchFamily="34" charset="-122"/>
                <a:ea typeface="微软雅黑" panose="020B0503020204020204" pitchFamily="34" charset="-122"/>
              </a:rPr>
              <a:t>2</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44114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熵</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1107691" y="2704363"/>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1820614" y="1009287"/>
                <a:ext cx="7364547" cy="36938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熵：是表示随机变量不确定性的度量。</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混乱程度</a:t>
                </a:r>
                <a:r>
                  <a:rPr lang="en-US"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设</a:t>
                </a:r>
                <a:r>
                  <a:rPr lang="en-US" altLang="zh-CN" dirty="0">
                    <a:latin typeface="华文楷体" panose="02010600040101010101" pitchFamily="2" charset="-122"/>
                    <a:ea typeface="华文楷体" panose="02010600040101010101" pitchFamily="2" charset="-122"/>
                  </a:rPr>
                  <a:t>X</a:t>
                </a:r>
                <a:r>
                  <a:rPr lang="zh-CN" altLang="en-US" dirty="0">
                    <a:latin typeface="华文楷体" panose="02010600040101010101" pitchFamily="2" charset="-122"/>
                    <a:ea typeface="华文楷体" panose="02010600040101010101" pitchFamily="2" charset="-122"/>
                  </a:rPr>
                  <a:t>是一个取有限个值的离散随机变量，其概率分布</a:t>
                </a:r>
                <a:r>
                  <a:rPr lang="en-US" altLang="zh-CN" dirty="0">
                    <a:latin typeface="华文楷体" panose="02010600040101010101" pitchFamily="2" charset="-122"/>
                    <a:ea typeface="华文楷体" panose="02010600040101010101" pitchFamily="2" charset="-122"/>
                  </a:rPr>
                  <a:t>P(X=xi)=</a:t>
                </a:r>
                <a:r>
                  <a:rPr lang="en-US" altLang="zh-CN" dirty="0" err="1">
                    <a:latin typeface="华文楷体" panose="02010600040101010101" pitchFamily="2" charset="-122"/>
                    <a:ea typeface="华文楷体" panose="02010600040101010101" pitchFamily="2" charset="-122"/>
                  </a:rPr>
                  <a:t>pi,i</a:t>
                </a:r>
                <a:r>
                  <a:rPr lang="en-US" altLang="zh-CN" dirty="0">
                    <a:latin typeface="华文楷体" panose="02010600040101010101" pitchFamily="2" charset="-122"/>
                    <a:ea typeface="华文楷体" panose="02010600040101010101" pitchFamily="2" charset="-122"/>
                  </a:rPr>
                  <a:t>=1,2,…n</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则随机变量</a:t>
                </a:r>
                <a:r>
                  <a:rPr lang="en-US" altLang="zh-CN" dirty="0">
                    <a:latin typeface="华文楷体" panose="02010600040101010101" pitchFamily="2" charset="-122"/>
                    <a:ea typeface="华文楷体" panose="02010600040101010101" pitchFamily="2" charset="-122"/>
                  </a:rPr>
                  <a:t>X</a:t>
                </a:r>
                <a:r>
                  <a:rPr lang="zh-CN" altLang="en-US" dirty="0">
                    <a:latin typeface="华文楷体" panose="02010600040101010101" pitchFamily="2" charset="-122"/>
                    <a:ea typeface="华文楷体" panose="02010600040101010101" pitchFamily="2" charset="-122"/>
                  </a:rPr>
                  <a:t>的熵的定义为</a:t>
                </a:r>
                <a:r>
                  <a:rPr lang="en-US" altLang="zh-CN" dirty="0">
                    <a:latin typeface="华文楷体" panose="02010600040101010101" pitchFamily="2" charset="-122"/>
                    <a:ea typeface="华文楷体" panose="02010600040101010101" pitchFamily="2" charset="-122"/>
                  </a:rPr>
                  <a:t>H(X)=-</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sup>
                      <m:e>
                        <m:r>
                          <a:rPr lang="en-US" altLang="zh-CN" b="0" i="1" smtClean="0">
                            <a:latin typeface="Cambria Math" panose="02040503050406030204" pitchFamily="18" charset="0"/>
                          </a:rPr>
                          <m:t>𝑝</m:t>
                        </m:r>
                        <m:r>
                          <a:rPr lang="en-US" altLang="zh-CN" b="0" i="1" baseline="-25000" smtClean="0">
                            <a:latin typeface="Cambria Math" panose="02040503050406030204" pitchFamily="18" charset="0"/>
                          </a:rPr>
                          <m:t>𝑖</m:t>
                        </m:r>
                        <m:r>
                          <a:rPr lang="en-US" altLang="zh-CN" b="0" i="1" smtClean="0">
                            <a:latin typeface="Cambria Math" panose="02040503050406030204" pitchFamily="18" charset="0"/>
                          </a:rPr>
                          <m:t>𝑙𝑜𝑔𝑝</m:t>
                        </m:r>
                        <m:r>
                          <a:rPr lang="en-US" altLang="zh-CN" b="0" i="1" baseline="-25000" smtClean="0">
                            <a:latin typeface="Cambria Math" panose="02040503050406030204" pitchFamily="18" charset="0"/>
                          </a:rPr>
                          <m:t>𝑖</m:t>
                        </m:r>
                      </m:e>
                    </m:nary>
                  </m:oMath>
                </a14:m>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通常，该式的对数是以</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为底或以</a:t>
                </a:r>
                <a:r>
                  <a:rPr lang="en-US" altLang="zh-CN" dirty="0">
                    <a:latin typeface="华文楷体" panose="02010600040101010101" pitchFamily="2" charset="-122"/>
                    <a:ea typeface="华文楷体" panose="02010600040101010101" pitchFamily="2" charset="-122"/>
                  </a:rPr>
                  <a:t>e</a:t>
                </a:r>
                <a:r>
                  <a:rPr lang="zh-CN" altLang="en-US" dirty="0">
                    <a:latin typeface="华文楷体" panose="02010600040101010101" pitchFamily="2" charset="-122"/>
                    <a:ea typeface="华文楷体" panose="02010600040101010101" pitchFamily="2" charset="-122"/>
                  </a:rPr>
                  <a:t>为底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，熵越大，随机变量的不确定性就越大</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设有随机变量</a:t>
                </a:r>
                <a:r>
                  <a:rPr lang="en-US" altLang="zh-CN" dirty="0">
                    <a:latin typeface="华文楷体" panose="02010600040101010101" pitchFamily="2" charset="-122"/>
                    <a:ea typeface="华文楷体" panose="02010600040101010101" pitchFamily="2" charset="-122"/>
                  </a:rPr>
                  <a:t>(X,Y),</a:t>
                </a:r>
                <a:r>
                  <a:rPr lang="zh-CN" altLang="en-US" dirty="0">
                    <a:latin typeface="华文楷体" panose="02010600040101010101" pitchFamily="2" charset="-122"/>
                    <a:ea typeface="华文楷体" panose="02010600040101010101" pitchFamily="2" charset="-122"/>
                  </a:rPr>
                  <a:t>其联合概率分布</a:t>
                </a:r>
                <a:r>
                  <a:rPr lang="en-US" altLang="zh-CN" dirty="0">
                    <a:latin typeface="华文楷体" panose="02010600040101010101" pitchFamily="2" charset="-122"/>
                    <a:ea typeface="华文楷体" panose="02010600040101010101" pitchFamily="2" charset="-122"/>
                  </a:rPr>
                  <a:t>P(X=</a:t>
                </a:r>
                <a:r>
                  <a:rPr lang="en-US" altLang="zh-CN" dirty="0" err="1">
                    <a:latin typeface="华文楷体" panose="02010600040101010101" pitchFamily="2" charset="-122"/>
                    <a:ea typeface="华文楷体" panose="02010600040101010101" pitchFamily="2" charset="-122"/>
                  </a:rPr>
                  <a:t>xi,Y</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yi</a:t>
                </a:r>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p</a:t>
                </a:r>
                <a:r>
                  <a:rPr lang="en-US" altLang="zh-CN" baseline="-25000" dirty="0" err="1">
                    <a:latin typeface="华文楷体" panose="02010600040101010101" pitchFamily="2" charset="-122"/>
                    <a:ea typeface="华文楷体" panose="02010600040101010101" pitchFamily="2" charset="-122"/>
                  </a:rPr>
                  <a:t>ij</a:t>
                </a:r>
                <a:r>
                  <a:rPr lang="en-US" altLang="zh-CN" dirty="0">
                    <a:latin typeface="华文楷体" panose="02010600040101010101" pitchFamily="2" charset="-122"/>
                    <a:ea typeface="华文楷体" panose="02010600040101010101" pitchFamily="2" charset="-122"/>
                  </a:rPr>
                  <a:t> ,</a:t>
                </a:r>
                <a:r>
                  <a:rPr lang="en-US" altLang="zh-CN" dirty="0" err="1">
                    <a:latin typeface="华文楷体" panose="02010600040101010101" pitchFamily="2" charset="-122"/>
                    <a:ea typeface="华文楷体" panose="02010600040101010101" pitchFamily="2" charset="-122"/>
                  </a:rPr>
                  <a:t>i</a:t>
                </a:r>
                <a:r>
                  <a:rPr lang="en-US" altLang="zh-CN" dirty="0">
                    <a:latin typeface="华文楷体" panose="02010600040101010101" pitchFamily="2" charset="-122"/>
                    <a:ea typeface="华文楷体" panose="02010600040101010101" pitchFamily="2" charset="-122"/>
                  </a:rPr>
                  <a:t>=1,2,…</a:t>
                </a:r>
                <a:r>
                  <a:rPr lang="en-US" altLang="zh-CN" dirty="0" err="1">
                    <a:latin typeface="华文楷体" panose="02010600040101010101" pitchFamily="2" charset="-122"/>
                    <a:ea typeface="华文楷体" panose="02010600040101010101" pitchFamily="2" charset="-122"/>
                  </a:rPr>
                  <a:t>n;j</a:t>
                </a:r>
                <a:r>
                  <a:rPr lang="en-US" altLang="zh-CN" dirty="0">
                    <a:latin typeface="华文楷体" panose="02010600040101010101" pitchFamily="2" charset="-122"/>
                    <a:ea typeface="华文楷体" panose="02010600040101010101" pitchFamily="2" charset="-122"/>
                  </a:rPr>
                  <a:t>=1,2,…,m</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条件熵</a:t>
                </a:r>
                <a:r>
                  <a:rPr lang="en-US" altLang="zh-CN" dirty="0">
                    <a:latin typeface="华文楷体" panose="02010600040101010101" pitchFamily="2" charset="-122"/>
                    <a:ea typeface="华文楷体" panose="02010600040101010101" pitchFamily="2" charset="-122"/>
                  </a:rPr>
                  <a:t>H(Y|X)</a:t>
                </a:r>
                <a:r>
                  <a:rPr lang="zh-CN" altLang="en-US" dirty="0">
                    <a:latin typeface="华文楷体" panose="02010600040101010101" pitchFamily="2" charset="-122"/>
                    <a:ea typeface="华文楷体" panose="02010600040101010101" pitchFamily="2" charset="-122"/>
                  </a:rPr>
                  <a:t>表示在已知随机变量</a:t>
                </a:r>
                <a:r>
                  <a:rPr lang="en-US" altLang="zh-CN" dirty="0">
                    <a:latin typeface="华文楷体" panose="02010600040101010101" pitchFamily="2" charset="-122"/>
                    <a:ea typeface="华文楷体" panose="02010600040101010101" pitchFamily="2" charset="-122"/>
                  </a:rPr>
                  <a:t>X</a:t>
                </a:r>
                <a:r>
                  <a:rPr lang="zh-CN" altLang="en-US" dirty="0">
                    <a:latin typeface="华文楷体" panose="02010600040101010101" pitchFamily="2" charset="-122"/>
                    <a:ea typeface="华文楷体" panose="02010600040101010101" pitchFamily="2" charset="-122"/>
                  </a:rPr>
                  <a:t>的条件下随机变量</a:t>
                </a:r>
                <a:r>
                  <a:rPr lang="en-US" altLang="zh-CN" dirty="0">
                    <a:latin typeface="华文楷体" panose="02010600040101010101" pitchFamily="2" charset="-122"/>
                    <a:ea typeface="华文楷体" panose="02010600040101010101" pitchFamily="2" charset="-122"/>
                  </a:rPr>
                  <a:t>Y</a:t>
                </a:r>
                <a:r>
                  <a:rPr lang="zh-CN" altLang="en-US" dirty="0">
                    <a:latin typeface="华文楷体" panose="02010600040101010101" pitchFamily="2" charset="-122"/>
                    <a:ea typeface="华文楷体" panose="02010600040101010101" pitchFamily="2" charset="-122"/>
                  </a:rPr>
                  <a:t>的不确定性，</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H(Y|X)=-</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sup>
                      <m:e>
                        <m:r>
                          <a:rPr lang="en-US" altLang="zh-CN" b="0" i="1" smtClean="0">
                            <a:latin typeface="Cambria Math" panose="02040503050406030204" pitchFamily="18" charset="0"/>
                          </a:rPr>
                          <m:t>𝑝</m:t>
                        </m:r>
                        <m:r>
                          <a:rPr lang="en-US" altLang="zh-CN" b="0" i="1" baseline="-25000" smtClean="0">
                            <a:latin typeface="Cambria Math" panose="02040503050406030204" pitchFamily="18" charset="0"/>
                          </a:rPr>
                          <m:t>𝑖</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𝑥𝑖</m:t>
                            </m:r>
                          </m:e>
                        </m:d>
                        <m:r>
                          <a:rPr lang="en-US" altLang="zh-CN" b="0" i="1" smtClean="0">
                            <a:latin typeface="Cambria Math" panose="02040503050406030204" pitchFamily="18" charset="0"/>
                          </a:rPr>
                          <m:t>,</m:t>
                        </m:r>
                        <m:r>
                          <a:rPr lang="zh-CN" altLang="en-US" i="1">
                            <a:latin typeface="Cambria Math" panose="02040503050406030204" pitchFamily="18" charset="0"/>
                          </a:rPr>
                          <m:t>这里</m:t>
                        </m:r>
                      </m:e>
                    </m:nary>
                    <m:r>
                      <a:rPr lang="en-US" altLang="zh-CN" i="1">
                        <a:latin typeface="Cambria Math" panose="02040503050406030204" pitchFamily="18" charset="0"/>
                      </a:rPr>
                      <m:t>𝑝</m:t>
                    </m:r>
                    <m:r>
                      <a:rPr lang="en-US" altLang="zh-CN" i="1" baseline="-25000">
                        <a:latin typeface="Cambria Math" panose="02040503050406030204" pitchFamily="18" charset="0"/>
                      </a:rPr>
                      <m:t>𝑖</m:t>
                    </m:r>
                  </m:oMath>
                </a14:m>
                <a:r>
                  <a:rPr lang="en-US" altLang="zh-CN" dirty="0">
                    <a:latin typeface="华文楷体" panose="02010600040101010101" pitchFamily="2" charset="-122"/>
                    <a:ea typeface="华文楷体" panose="02010600040101010101" pitchFamily="2" charset="-122"/>
                  </a:rPr>
                  <a:t>=P(X=xi),</a:t>
                </a:r>
                <a:r>
                  <a:rPr lang="en-US" altLang="zh-CN" dirty="0" err="1">
                    <a:latin typeface="华文楷体" panose="02010600040101010101" pitchFamily="2" charset="-122"/>
                    <a:ea typeface="华文楷体" panose="02010600040101010101" pitchFamily="2" charset="-122"/>
                  </a:rPr>
                  <a:t>i</a:t>
                </a:r>
                <a:r>
                  <a:rPr lang="en-US" altLang="zh-CN" dirty="0">
                    <a:latin typeface="华文楷体" panose="02010600040101010101" pitchFamily="2" charset="-122"/>
                    <a:ea typeface="华文楷体" panose="02010600040101010101" pitchFamily="2" charset="-122"/>
                  </a:rPr>
                  <a:t>=1,2…n</a:t>
                </a:r>
                <a:endParaRPr lang="en-US" altLang="zh-CN" dirty="0">
                  <a:latin typeface="华文楷体" panose="02010600040101010101" pitchFamily="2" charset="-122"/>
                  <a:ea typeface="华文楷体" panose="0201060004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1820614" y="1009287"/>
                <a:ext cx="7364547" cy="3693832"/>
              </a:xfrm>
              <a:prstGeom prst="rect">
                <a:avLst/>
              </a:prstGeom>
              <a:blipFill rotWithShape="1">
                <a:blip r:embed="rId1"/>
                <a:stretch>
                  <a:fillRect l="-1" t="-7" r="7" b="-1797"/>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rot="16200000">
            <a:off x="-302568" y="934576"/>
            <a:ext cx="2081242" cy="1600200"/>
          </a:xfrm>
          <a:prstGeom prst="rect">
            <a:avLst/>
          </a:prstGeom>
        </p:spPr>
      </p:pic>
      <p:sp>
        <p:nvSpPr>
          <p:cNvPr id="20" name="文本框 19"/>
          <p:cNvSpPr txBox="1"/>
          <p:nvPr/>
        </p:nvSpPr>
        <p:spPr>
          <a:xfrm>
            <a:off x="0" y="3061225"/>
            <a:ext cx="1583105" cy="1754326"/>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在这两个概率分布中，下面的图更容易判断分类，随机变量的不确定性就越小</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2000" b="0"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738053" y="163831"/>
            <a:ext cx="121058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信息增益</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文本框 8"/>
            <p:cNvSpPr txBox="1"/>
            <p:nvPr/>
          </p:nvSpPr>
          <p:spPr>
            <a:xfrm>
              <a:off x="8602980" y="4764643"/>
              <a:ext cx="5410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Rectangle 25"/>
          <p:cNvSpPr/>
          <p:nvPr/>
        </p:nvSpPr>
        <p:spPr>
          <a:xfrm>
            <a:off x="456064" y="1525120"/>
            <a:ext cx="7703886" cy="574425"/>
          </a:xfrm>
          <a:prstGeom prst="rect">
            <a:avLst/>
          </a:prstGeom>
        </p:spPr>
        <p:txBody>
          <a:bodyPr wrap="square" lIns="144000" rIns="144000">
            <a:noAutofit/>
          </a:bodyPr>
          <a:lstStyle/>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ctr"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AutoShape 3"/>
          <p:cNvSpPr>
            <a:spLocks noChangeAspect="1" noChangeArrowheads="1"/>
          </p:cNvSpPr>
          <p:nvPr/>
        </p:nvSpPr>
        <p:spPr bwMode="auto">
          <a:xfrm>
            <a:off x="346075" y="-104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346075" y="-60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5"/>
          <p:cNvSpPr>
            <a:spLocks noChangeAspect="1" noChangeArrowheads="1"/>
          </p:cNvSpPr>
          <p:nvPr/>
        </p:nvSpPr>
        <p:spPr bwMode="auto">
          <a:xfrm>
            <a:off x="346075"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6"/>
          <p:cNvSpPr>
            <a:spLocks noChangeAspect="1" noChangeArrowheads="1"/>
          </p:cNvSpPr>
          <p:nvPr/>
        </p:nvSpPr>
        <p:spPr bwMode="auto">
          <a:xfrm>
            <a:off x="346075" y="28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7"/>
          <p:cNvSpPr>
            <a:spLocks noChangeAspect="1" noChangeArrowheads="1"/>
          </p:cNvSpPr>
          <p:nvPr/>
        </p:nvSpPr>
        <p:spPr bwMode="auto">
          <a:xfrm>
            <a:off x="346075" y="72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8"/>
          <p:cNvSpPr>
            <a:spLocks noChangeAspect="1" noChangeArrowheads="1"/>
          </p:cNvSpPr>
          <p:nvPr/>
        </p:nvSpPr>
        <p:spPr bwMode="auto">
          <a:xfrm>
            <a:off x="346075" y="116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文本框 19"/>
          <p:cNvSpPr txBox="1"/>
          <p:nvPr/>
        </p:nvSpPr>
        <p:spPr>
          <a:xfrm>
            <a:off x="0" y="1246435"/>
            <a:ext cx="9144000" cy="313932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故选择某一个特征，也就是判断该特征是否使信息的不确定性减少</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引进信息增益的概念：表示得知特征</a:t>
            </a:r>
            <a:r>
              <a:rPr lang="en-US" altLang="zh-CN" dirty="0">
                <a:latin typeface="华文楷体" panose="02010600040101010101" pitchFamily="2" charset="-122"/>
                <a:ea typeface="华文楷体" panose="02010600040101010101" pitchFamily="2" charset="-122"/>
              </a:rPr>
              <a:t>X</a:t>
            </a:r>
            <a:r>
              <a:rPr lang="zh-CN" altLang="en-US" dirty="0">
                <a:latin typeface="华文楷体" panose="02010600040101010101" pitchFamily="2" charset="-122"/>
                <a:ea typeface="华文楷体" panose="02010600040101010101" pitchFamily="2" charset="-122"/>
              </a:rPr>
              <a:t>的信息使得类</a:t>
            </a:r>
            <a:r>
              <a:rPr lang="en-US" altLang="zh-CN" dirty="0">
                <a:latin typeface="华文楷体" panose="02010600040101010101" pitchFamily="2" charset="-122"/>
                <a:ea typeface="华文楷体" panose="02010600040101010101" pitchFamily="2" charset="-122"/>
              </a:rPr>
              <a:t>Y</a:t>
            </a:r>
            <a:r>
              <a:rPr lang="zh-CN" altLang="en-US" dirty="0">
                <a:latin typeface="华文楷体" panose="02010600040101010101" pitchFamily="2" charset="-122"/>
                <a:ea typeface="华文楷体" panose="02010600040101010101" pitchFamily="2" charset="-122"/>
              </a:rPr>
              <a:t>的信息的不确定性减少的程度</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当熵和条件熵中的概率由数据估计</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特别是极大似然估计</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得到时，所对应的熵和条件熵分别称为经验熵和经验条件熵</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对训练数据集</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的信息增益</a:t>
            </a:r>
            <a:r>
              <a:rPr lang="en-US" altLang="zh-CN" dirty="0">
                <a:latin typeface="华文楷体" panose="02010600040101010101" pitchFamily="2" charset="-122"/>
                <a:ea typeface="华文楷体" panose="02010600040101010101" pitchFamily="2" charset="-122"/>
              </a:rPr>
              <a:t>g(D,A),</a:t>
            </a:r>
            <a:r>
              <a:rPr lang="zh-CN" altLang="en-US" dirty="0">
                <a:latin typeface="华文楷体" panose="02010600040101010101" pitchFamily="2" charset="-122"/>
                <a:ea typeface="华文楷体" panose="02010600040101010101" pitchFamily="2" charset="-122"/>
              </a:rPr>
              <a:t>定义为集合</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的经验熵</a:t>
            </a:r>
            <a:r>
              <a:rPr lang="en-US" altLang="zh-CN" dirty="0">
                <a:latin typeface="华文楷体" panose="02010600040101010101" pitchFamily="2" charset="-122"/>
                <a:ea typeface="华文楷体" panose="02010600040101010101" pitchFamily="2" charset="-122"/>
              </a:rPr>
              <a:t>H(D)</a:t>
            </a:r>
            <a:r>
              <a:rPr lang="zh-CN" altLang="en-US" dirty="0">
                <a:latin typeface="华文楷体" panose="02010600040101010101" pitchFamily="2" charset="-122"/>
                <a:ea typeface="华文楷体" panose="02010600040101010101" pitchFamily="2" charset="-122"/>
              </a:rPr>
              <a:t>与特征</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给定条件下</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的经验条件熵</a:t>
            </a:r>
            <a:r>
              <a:rPr lang="en-US" altLang="zh-CN" dirty="0">
                <a:latin typeface="华文楷体" panose="02010600040101010101" pitchFamily="2" charset="-122"/>
                <a:ea typeface="华文楷体" panose="02010600040101010101" pitchFamily="2" charset="-122"/>
              </a:rPr>
              <a:t>H(D|A)</a:t>
            </a:r>
            <a:r>
              <a:rPr lang="zh-CN" altLang="en-US" dirty="0">
                <a:latin typeface="华文楷体" panose="02010600040101010101" pitchFamily="2" charset="-122"/>
                <a:ea typeface="华文楷体" panose="02010600040101010101" pitchFamily="2" charset="-122"/>
              </a:rPr>
              <a:t>之差，即：</a:t>
            </a:r>
            <a:r>
              <a:rPr lang="en-US" altLang="zh-CN" dirty="0">
                <a:latin typeface="华文楷体" panose="02010600040101010101" pitchFamily="2" charset="-122"/>
                <a:ea typeface="华文楷体" panose="02010600040101010101" pitchFamily="2" charset="-122"/>
              </a:rPr>
              <a:t>g(D,A)= H(D)- H(D|A) </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信息增益大的特征具有更好的分类能力</a:t>
            </a:r>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28" grpId="0"/>
    </p:bldLst>
  </p:timing>
</p:sld>
</file>

<file path=ppt/tags/tag1.xml><?xml version="1.0" encoding="utf-8"?>
<p:tagLst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4343</Words>
  <Application>WPS 演示</Application>
  <PresentationFormat>全屏显示(16:9)</PresentationFormat>
  <Paragraphs>340</Paragraphs>
  <Slides>25</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方正正大黑简体</vt:lpstr>
      <vt:lpstr>黑体</vt:lpstr>
      <vt:lpstr>微软雅黑</vt:lpstr>
      <vt:lpstr>Calibri</vt:lpstr>
      <vt:lpstr>等线</vt:lpstr>
      <vt:lpstr>华文楷体</vt:lpstr>
      <vt:lpstr>楷体</vt:lpstr>
      <vt:lpstr>Cambria Math</vt:lpstr>
      <vt:lpstr>Arial Unicode MS</vt:lpstr>
      <vt:lpstr>等线 Light</vt:lpstr>
      <vt:lpstr>Calibri Light</vt:lpstr>
      <vt:lpstr>-apple-system</vt:lpstr>
      <vt:lpstr>Segoe Print</vt:lpstr>
      <vt:lpstr>PingFang SC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  逆水.</cp:lastModifiedBy>
  <cp:revision>275</cp:revision>
  <dcterms:created xsi:type="dcterms:W3CDTF">2017-05-19T12:55:00Z</dcterms:created>
  <dcterms:modified xsi:type="dcterms:W3CDTF">2021-12-06T13:18:29Z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6B0FF0A70EFF4279B951E4D55F7C3754</vt:lpwstr>
  </property>
  <property fmtid="{D5CDD505-2E9C-101B-9397-08002B2CF9AE}" pid="3" name="KSOProductBuildVer">
    <vt:lpwstr>2052-11.1.0.11115</vt:lpwstr>
  </property>
</Properties>
</file>